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3" r:id="rId18"/>
    <p:sldId id="264" r:id="rId19"/>
    <p:sldId id="265" r:id="rId20"/>
    <p:sldId id="266" r:id="rId21"/>
    <p:sldId id="267" r:id="rId22"/>
    <p:sldId id="277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31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Report'!$B$17:$B$19</c:f>
              <c:strCache>
                <c:ptCount val="1"/>
                <c:pt idx="0">
                  <c:v>Yes No Further Comments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'[ACCMA  Internship Program Data Spreadsheet 2 (1).xlsx]Internship Report'!$B$17:$B$19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Further Comments</c:v>
                </c:pt>
              </c:strCache>
            </c:strRef>
          </c:cat>
          <c:val>
            <c:numRef>
              <c:f>'[ACCMA  Internship Program Data Spreadsheet 2 (1).xlsx]Internship Report'!$D$17:$D$19</c:f>
              <c:numCache>
                <c:formatCode>General</c:formatCode>
                <c:ptCount val="3"/>
                <c:pt idx="0">
                  <c:v>17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E6-411A-BC8C-A8BC56D41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4908800"/>
        <c:axId val="94910720"/>
      </c:barChart>
      <c:catAx>
        <c:axId val="94908800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10720"/>
        <c:crosses val="autoZero"/>
        <c:auto val="1"/>
        <c:lblAlgn val="ctr"/>
        <c:lblOffset val="100"/>
        <c:noMultiLvlLbl val="0"/>
      </c:catAx>
      <c:valAx>
        <c:axId val="949107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0880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12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'Internship Report'!$B$268:$B$271</c:f>
              <c:strCache>
                <c:ptCount val="1"/>
                <c:pt idx="0">
                  <c:v>$0 to $250 $251 to $500 $501 to $1000 Over $1000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'Internship Report'!$B$268:$B$271</c:f>
              <c:strCache>
                <c:ptCount val="4"/>
                <c:pt idx="0">
                  <c:v>$0 to $250</c:v>
                </c:pt>
                <c:pt idx="1">
                  <c:v>$251 to $500</c:v>
                </c:pt>
                <c:pt idx="2">
                  <c:v>$501 to $1000</c:v>
                </c:pt>
                <c:pt idx="3">
                  <c:v>Over $1000</c:v>
                </c:pt>
              </c:strCache>
            </c:strRef>
          </c:cat>
          <c:val>
            <c:numRef>
              <c:f>'Internship Report'!$D$268:$D$271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2-45E2-8647-7DAF35AFC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2520832"/>
        <c:axId val="34240768"/>
      </c:barChart>
      <c:catAx>
        <c:axId val="32520832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40768"/>
        <c:crosses val="autoZero"/>
        <c:auto val="1"/>
        <c:lblAlgn val="ctr"/>
        <c:lblOffset val="100"/>
        <c:noMultiLvlLbl val="0"/>
      </c:catAx>
      <c:valAx>
        <c:axId val="342407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2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2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181885370407969"/>
          <c:y val="0.42542173315127457"/>
          <c:w val="0.76015644992622966"/>
          <c:h val="0.3229631452318459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'[ACCMA  Internship Program Data Spreadsheet 2 (1).xlsx]Internship Report'!$B$42:$B$44</c:f>
              <c:strCache>
                <c:ptCount val="1"/>
                <c:pt idx="0">
                  <c:v>City County Other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9E5-4209-B85F-6579FC7E24E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9E5-4209-B85F-6579FC7E24ED}"/>
              </c:ext>
            </c:extLst>
          </c:dPt>
          <c:cat>
            <c:strRef>
              <c:f>'[ACCMA  Internship Program Data Spreadsheet 2 (1).xlsx]Internship Report'!$B$42:$B$44</c:f>
              <c:strCache>
                <c:ptCount val="3"/>
                <c:pt idx="0">
                  <c:v>City</c:v>
                </c:pt>
                <c:pt idx="1">
                  <c:v>County</c:v>
                </c:pt>
                <c:pt idx="2">
                  <c:v>Other</c:v>
                </c:pt>
              </c:strCache>
            </c:strRef>
          </c:cat>
          <c:val>
            <c:numRef>
              <c:f>'[ACCMA  Internship Program Data Spreadsheet 2 (1).xlsx]Internship Report'!$D$42:$D$44</c:f>
              <c:numCache>
                <c:formatCode>General</c:formatCode>
                <c:ptCount val="3"/>
                <c:pt idx="0">
                  <c:v>19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5-4209-B85F-6579FC7E2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4956928"/>
        <c:axId val="31856128"/>
      </c:barChart>
      <c:catAx>
        <c:axId val="94956928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Repsonse</a:t>
                </a:r>
              </a:p>
            </c:rich>
          </c:tx>
          <c:layout>
            <c:manualLayout>
              <c:xMode val="edge"/>
              <c:yMode val="edge"/>
              <c:x val="3.3950625534807412E-2"/>
              <c:y val="0.4200924103237094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56128"/>
        <c:crosses val="autoZero"/>
        <c:auto val="1"/>
        <c:lblAlgn val="ctr"/>
        <c:lblOffset val="100"/>
        <c:noMultiLvlLbl val="0"/>
      </c:catAx>
      <c:valAx>
        <c:axId val="318561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42505283976203945"/>
              <c:y val="0.1950694444444444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95692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3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447344329577216"/>
          <c:y val="0.49798641470655258"/>
          <c:w val="0.62750185367499112"/>
          <c:h val="0.36083720189149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Report'!$A$59:$A$61</c:f>
              <c:strCache>
                <c:ptCount val="1"/>
                <c:pt idx="0">
                  <c:v>1 2 3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'[ACCMA  Internship Program Data Spreadsheet 2 (1).xlsx]Internship Report'!$B$59:$B$61</c:f>
              <c:strCache>
                <c:ptCount val="3"/>
                <c:pt idx="0">
                  <c:v>Rural</c:v>
                </c:pt>
                <c:pt idx="1">
                  <c:v>Urban</c:v>
                </c:pt>
                <c:pt idx="2">
                  <c:v>Further Comments</c:v>
                </c:pt>
              </c:strCache>
            </c:strRef>
          </c:cat>
          <c:val>
            <c:numRef>
              <c:f>'[ACCMA  Internship Program Data Spreadsheet 2 (1).xlsx]Internship Report'!$D$59:$D$61</c:f>
              <c:numCache>
                <c:formatCode>General</c:formatCode>
                <c:ptCount val="3"/>
                <c:pt idx="0">
                  <c:v>5</c:v>
                </c:pt>
                <c:pt idx="1">
                  <c:v>17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1B-459C-B2E3-F79B28921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1906816"/>
        <c:axId val="31589504"/>
      </c:barChart>
      <c:catAx>
        <c:axId val="31906816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Repsonse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89504"/>
        <c:crosses val="autoZero"/>
        <c:auto val="1"/>
        <c:lblAlgn val="ctr"/>
        <c:lblOffset val="100"/>
        <c:noMultiLvlLbl val="0"/>
      </c:catAx>
      <c:valAx>
        <c:axId val="3158950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49138001637504036"/>
              <c:y val="0.20462732460872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681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4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Report'!$B$81:$B$83</c:f>
              <c:strCache>
                <c:ptCount val="1"/>
                <c:pt idx="0">
                  <c:v>Yes No Further Comments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'[ACCMA  Internship Program Data Spreadsheet 2 (1).xlsx]Internship Report'!$B$81:$B$83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Further Comments</c:v>
                </c:pt>
              </c:strCache>
            </c:strRef>
          </c:cat>
          <c:val>
            <c:numRef>
              <c:f>'[ACCMA  Internship Program Data Spreadsheet 2 (1).xlsx]Internship Report'!$D$81:$D$83</c:f>
              <c:numCache>
                <c:formatCode>General</c:formatCode>
                <c:ptCount val="3"/>
                <c:pt idx="0">
                  <c:v>10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12-402F-BA4C-510268241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636480"/>
        <c:axId val="31642752"/>
      </c:barChart>
      <c:catAx>
        <c:axId val="31636480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42752"/>
        <c:crosses val="autoZero"/>
        <c:auto val="1"/>
        <c:lblAlgn val="ctr"/>
        <c:lblOffset val="100"/>
        <c:noMultiLvlLbl val="0"/>
      </c:catAx>
      <c:valAx>
        <c:axId val="31642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3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5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42441472804514235"/>
          <c:y val="0.43854952341483622"/>
          <c:w val="0.5362177830238013"/>
          <c:h val="0.428117143251830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Report'!$B$107:$B$111</c:f>
              <c:strCache>
                <c:ptCount val="1"/>
                <c:pt idx="0">
                  <c:v>3 to 6 months 1 year More than one year Length of student's college program Further Comments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'[ACCMA  Internship Program Data Spreadsheet 2 (1).xlsx]Internship Report'!$B$107:$B$111</c:f>
              <c:strCache>
                <c:ptCount val="5"/>
                <c:pt idx="0">
                  <c:v>3 to 6 months</c:v>
                </c:pt>
                <c:pt idx="1">
                  <c:v>1 year</c:v>
                </c:pt>
                <c:pt idx="2">
                  <c:v>More than one year</c:v>
                </c:pt>
                <c:pt idx="3">
                  <c:v>Length of student's college program</c:v>
                </c:pt>
                <c:pt idx="4">
                  <c:v>Further Comments</c:v>
                </c:pt>
              </c:strCache>
            </c:strRef>
          </c:cat>
          <c:val>
            <c:numRef>
              <c:f>'[ACCMA  Internship Program Data Spreadsheet 2 (1).xlsx]Internship Report'!$D$107:$D$111</c:f>
              <c:numCache>
                <c:formatCode>General</c:formatCode>
                <c:ptCount val="5"/>
                <c:pt idx="0">
                  <c:v>15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88-4CA7-A267-FA2A9BE32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677824"/>
        <c:axId val="31704576"/>
      </c:barChart>
      <c:catAx>
        <c:axId val="31677824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04576"/>
        <c:crosses val="autoZero"/>
        <c:auto val="1"/>
        <c:lblAlgn val="ctr"/>
        <c:lblOffset val="100"/>
        <c:noMultiLvlLbl val="0"/>
      </c:catAx>
      <c:valAx>
        <c:axId val="317045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5721503882223451"/>
              <c:y val="0.1971228070175438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7782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6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740569101917251"/>
          <c:y val="0.49691561282112462"/>
          <c:w val="0.57483196627587396"/>
          <c:h val="0.341468225562713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Report'!$B$131:$B$133</c:f>
              <c:strCache>
                <c:ptCount val="1"/>
                <c:pt idx="0">
                  <c:v>Undergraduate MPA Other Graduate Degree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'[ACCMA  Internship Program Data Spreadsheet 2 (1).xlsx]Internship Report'!$B$131:$B$133</c:f>
              <c:strCache>
                <c:ptCount val="3"/>
                <c:pt idx="0">
                  <c:v>Undergraduate</c:v>
                </c:pt>
                <c:pt idx="1">
                  <c:v>MPA</c:v>
                </c:pt>
                <c:pt idx="2">
                  <c:v>Other Graduate Degree</c:v>
                </c:pt>
              </c:strCache>
            </c:strRef>
          </c:cat>
          <c:val>
            <c:numRef>
              <c:f>'[ACCMA  Internship Program Data Spreadsheet 2 (1).xlsx]Internship Report'!$D$131:$D$133</c:f>
              <c:numCache>
                <c:formatCode>General</c:formatCode>
                <c:ptCount val="3"/>
                <c:pt idx="0">
                  <c:v>10</c:v>
                </c:pt>
                <c:pt idx="1">
                  <c:v>12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60-4844-884A-19EBFE4D5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539968"/>
        <c:axId val="31541888"/>
      </c:barChart>
      <c:catAx>
        <c:axId val="31539968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41888"/>
        <c:crosses val="autoZero"/>
        <c:auto val="1"/>
        <c:lblAlgn val="ctr"/>
        <c:lblOffset val="100"/>
        <c:noMultiLvlLbl val="0"/>
      </c:catAx>
      <c:valAx>
        <c:axId val="315418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51771496007459905"/>
              <c:y val="0.235070707070707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3996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7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535241837939656"/>
          <c:y val="0.35148259297776457"/>
          <c:w val="0.82662287999972783"/>
          <c:h val="0.523673581898153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'[ACCMA  Internship Program Data Spreadsheet 2 (1).xlsx]Internship Report'!$B$155:$B$160</c:f>
              <c:strCache>
                <c:ptCount val="1"/>
                <c:pt idx="0">
                  <c:v>Revenue for pay Lodging/Travel Understanding role/job responsibilities for the intern Available space in office for intern Don't know how to locate and hire an intern Any other obstacles/issues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'[ACCMA  Internship Program Data Spreadsheet 2 (1).xlsx]Internship Report'!$A$155:$A$160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'[ACCMA  Internship Program Data Spreadsheet 2 (1).xlsx]Internship Report'!$D$155:$D$160</c:f>
              <c:numCache>
                <c:formatCode>General</c:formatCode>
                <c:ptCount val="6"/>
                <c:pt idx="0">
                  <c:v>12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  <c:pt idx="4">
                  <c:v>3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8-4A75-939C-0FFC67BDE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580160"/>
        <c:axId val="31582080"/>
      </c:barChart>
      <c:catAx>
        <c:axId val="31580160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82080"/>
        <c:crosses val="autoZero"/>
        <c:auto val="1"/>
        <c:lblAlgn val="ctr"/>
        <c:lblOffset val="100"/>
        <c:noMultiLvlLbl val="0"/>
      </c:catAx>
      <c:valAx>
        <c:axId val="315820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39181962910373908"/>
              <c:y val="0.152684989847967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8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447344329577216"/>
          <c:y val="0.50582954711777228"/>
          <c:w val="0.62750185367499112"/>
          <c:h val="0.36083720189149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'Internship Report'!$B$202:$B$204</c:f>
              <c:strCache>
                <c:ptCount val="1"/>
                <c:pt idx="0">
                  <c:v>Yes No Further Comments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'Internship Report'!$B$202:$B$204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Further Comments</c:v>
                </c:pt>
              </c:strCache>
            </c:strRef>
          </c:cat>
          <c:val>
            <c:numRef>
              <c:f>'Internship Report'!$D$202:$D$204</c:f>
              <c:numCache>
                <c:formatCode>General</c:formatCode>
                <c:ptCount val="3"/>
                <c:pt idx="0">
                  <c:v>6</c:v>
                </c:pt>
                <c:pt idx="1">
                  <c:v>10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5E-440B-A6C7-C78BEEA4D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2508544"/>
        <c:axId val="32510720"/>
      </c:barChart>
      <c:catAx>
        <c:axId val="32508544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10720"/>
        <c:crosses val="autoZero"/>
        <c:auto val="1"/>
        <c:lblAlgn val="ctr"/>
        <c:lblOffset val="100"/>
        <c:noMultiLvlLbl val="0"/>
      </c:catAx>
      <c:valAx>
        <c:axId val="325107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35653149606299217"/>
              <c:y val="0.866622369541628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0854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Question 10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708268052123499"/>
          <c:y val="0.51367267952899198"/>
          <c:w val="0.57428781799158934"/>
          <c:h val="0.36083720189149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'Internship Report'!$B$225:$B$228</c:f>
              <c:strCache>
                <c:ptCount val="1"/>
                <c:pt idx="0">
                  <c:v>Full Time Part Time Temporary Further Comments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'Internship Report'!$B$225:$B$228</c:f>
              <c:strCache>
                <c:ptCount val="4"/>
                <c:pt idx="0">
                  <c:v>Full Time</c:v>
                </c:pt>
                <c:pt idx="1">
                  <c:v>Part Time</c:v>
                </c:pt>
                <c:pt idx="2">
                  <c:v>Temporary</c:v>
                </c:pt>
                <c:pt idx="3">
                  <c:v>Further Comments</c:v>
                </c:pt>
              </c:strCache>
            </c:strRef>
          </c:cat>
          <c:val>
            <c:numRef>
              <c:f>'Internship Report'!$D$225:$D$228</c:f>
              <c:numCache>
                <c:formatCode>General</c:formatCode>
                <c:ptCount val="4"/>
                <c:pt idx="0">
                  <c:v>8</c:v>
                </c:pt>
                <c:pt idx="1">
                  <c:v>15</c:v>
                </c:pt>
                <c:pt idx="2">
                  <c:v>11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78-4CA4-92F1-0423585C68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1346048"/>
        <c:axId val="31395840"/>
      </c:barChart>
      <c:catAx>
        <c:axId val="31346048"/>
        <c:scaling>
          <c:orientation val="maxMin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</a:t>
                </a:r>
              </a:p>
            </c:rich>
          </c:tx>
          <c:layout>
            <c:manualLayout>
              <c:xMode val="edge"/>
              <c:yMode val="edge"/>
              <c:x val="2.469136402531448E-2"/>
              <c:y val="0.333280634070937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95840"/>
        <c:crosses val="autoZero"/>
        <c:auto val="1"/>
        <c:lblAlgn val="ctr"/>
        <c:lblOffset val="100"/>
        <c:noMultiLvlLbl val="0"/>
      </c:catAx>
      <c:valAx>
        <c:axId val="313958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49014858980088311"/>
              <c:y val="0.2281567218423827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4604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D985FB-F511-4E74-9596-3BC423CD7FF3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510AB2-8070-48F5-8FB1-28B2AB1D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88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323B62-AF1D-447F-91FD-7CE3D1C8576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3D14F5-1618-4319-BF72-7D6F1AED761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1752600"/>
            <a:ext cx="5648623" cy="1509106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STUDENT INTERNSHIP DATA and GUIDELINES </a:t>
            </a:r>
            <a:endParaRPr lang="en-US" sz="4800" b="1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657600"/>
            <a:ext cx="3276600" cy="1600200"/>
          </a:xfrm>
        </p:spPr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ACCMA</a:t>
            </a:r>
          </a:p>
          <a:p>
            <a:r>
              <a:rPr lang="en-US" sz="4800" b="1" dirty="0" smtClean="0">
                <a:latin typeface="Narkisim" panose="020E0502050101010101" pitchFamily="34" charset="-79"/>
                <a:cs typeface="Narkisim" panose="020E0502050101010101" pitchFamily="34" charset="-79"/>
              </a:rPr>
              <a:t>June 9,2017</a:t>
            </a:r>
            <a:endParaRPr lang="en-US" sz="4800" b="1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40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12092"/>
              </p:ext>
            </p:extLst>
          </p:nvPr>
        </p:nvGraphicFramePr>
        <p:xfrm>
          <a:off x="838200" y="2133600"/>
          <a:ext cx="7535334" cy="144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66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300" dirty="0" smtClean="0"/>
              <a:t>Question 9 – Has your organization ever hired an intern into a full-time position when the internship was completed? </a:t>
            </a:r>
            <a:r>
              <a:rPr lang="en-US" sz="1800" dirty="0"/>
              <a:t>	</a:t>
            </a:r>
            <a:r>
              <a:rPr lang="en-US" dirty="0"/>
              <a:t>		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81200" y="3657599"/>
            <a:ext cx="65532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#          Answer</a:t>
            </a:r>
            <a:r>
              <a:rPr lang="en-US" sz="1700" dirty="0"/>
              <a:t>	</a:t>
            </a:r>
            <a:r>
              <a:rPr lang="en-US" sz="1700" dirty="0" smtClean="0"/>
              <a:t>                       %</a:t>
            </a:r>
            <a:r>
              <a:rPr lang="en-US" sz="1700" dirty="0"/>
              <a:t>	</a:t>
            </a:r>
            <a:r>
              <a:rPr lang="en-US" sz="1700" dirty="0" smtClean="0"/>
              <a:t>      Count</a:t>
            </a:r>
            <a:endParaRPr lang="en-US" sz="1700" dirty="0"/>
          </a:p>
          <a:p>
            <a:r>
              <a:rPr lang="en-US" sz="1700" dirty="0" smtClean="0"/>
              <a:t>1          Yes</a:t>
            </a:r>
            <a:r>
              <a:rPr lang="en-US" sz="1700" dirty="0"/>
              <a:t>	</a:t>
            </a:r>
            <a:r>
              <a:rPr lang="en-US" sz="1700" dirty="0" smtClean="0"/>
              <a:t>                                      28.57</a:t>
            </a:r>
            <a:r>
              <a:rPr lang="en-US" sz="1700" dirty="0"/>
              <a:t>	</a:t>
            </a:r>
            <a:r>
              <a:rPr lang="en-US" sz="1700" dirty="0" smtClean="0"/>
              <a:t>           6</a:t>
            </a:r>
            <a:endParaRPr lang="en-US" sz="1700" dirty="0"/>
          </a:p>
          <a:p>
            <a:r>
              <a:rPr lang="en-US" sz="1700" dirty="0" smtClean="0"/>
              <a:t>2          No</a:t>
            </a:r>
            <a:r>
              <a:rPr lang="en-US" sz="1700" dirty="0"/>
              <a:t>	</a:t>
            </a:r>
            <a:r>
              <a:rPr lang="en-US" sz="1700" dirty="0" smtClean="0"/>
              <a:t>                                      47.62</a:t>
            </a:r>
            <a:r>
              <a:rPr lang="en-US" sz="1700" dirty="0"/>
              <a:t>	</a:t>
            </a:r>
            <a:r>
              <a:rPr lang="en-US" sz="1700" dirty="0" smtClean="0"/>
              <a:t>          10</a:t>
            </a:r>
            <a:endParaRPr lang="en-US" sz="1700" dirty="0"/>
          </a:p>
          <a:p>
            <a:r>
              <a:rPr lang="en-US" sz="1700" dirty="0" smtClean="0"/>
              <a:t>3          Further Comments         23.81</a:t>
            </a:r>
            <a:r>
              <a:rPr lang="en-US" sz="1700" dirty="0"/>
              <a:t>	</a:t>
            </a:r>
            <a:r>
              <a:rPr lang="en-US" sz="1700" dirty="0" smtClean="0"/>
              <a:t>            5</a:t>
            </a:r>
            <a:endParaRPr lang="en-US" sz="1700" dirty="0"/>
          </a:p>
          <a:p>
            <a:r>
              <a:rPr lang="en-US" sz="1700" dirty="0"/>
              <a:t>	</a:t>
            </a:r>
            <a:r>
              <a:rPr lang="en-US" sz="1700" dirty="0" smtClean="0"/>
              <a:t>      Total</a:t>
            </a:r>
            <a:r>
              <a:rPr lang="en-US" sz="1700" dirty="0"/>
              <a:t>	</a:t>
            </a:r>
            <a:r>
              <a:rPr lang="en-US" sz="1700" dirty="0" smtClean="0"/>
              <a:t>                     100</a:t>
            </a:r>
            <a:r>
              <a:rPr lang="en-US" sz="1700" dirty="0"/>
              <a:t>%	</a:t>
            </a:r>
            <a:r>
              <a:rPr lang="en-US" sz="1700" dirty="0" smtClean="0"/>
              <a:t>          21</a:t>
            </a:r>
            <a:endParaRPr lang="en-US" sz="1700" dirty="0"/>
          </a:p>
        </p:txBody>
      </p:sp>
      <p:sp>
        <p:nvSpPr>
          <p:cNvPr id="6" name="Rectangle 5"/>
          <p:cNvSpPr/>
          <p:nvPr/>
        </p:nvSpPr>
        <p:spPr>
          <a:xfrm>
            <a:off x="609600" y="5226784"/>
            <a:ext cx="65447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Further Comments:</a:t>
            </a:r>
            <a:r>
              <a:rPr lang="en-US" b="1" dirty="0"/>
              <a:t>	</a:t>
            </a:r>
            <a:r>
              <a:rPr lang="en-US" dirty="0"/>
              <a:t>	</a:t>
            </a:r>
          </a:p>
          <a:p>
            <a:r>
              <a:rPr lang="en-US" sz="1600" dirty="0"/>
              <a:t>We've not hired an intern </a:t>
            </a:r>
            <a:r>
              <a:rPr lang="en-US" sz="1600" dirty="0" smtClean="0"/>
              <a:t>before.</a:t>
            </a:r>
            <a:r>
              <a:rPr lang="en-US" sz="1600" dirty="0"/>
              <a:t>		</a:t>
            </a:r>
          </a:p>
          <a:p>
            <a:r>
              <a:rPr lang="en-US" sz="1600" dirty="0"/>
              <a:t>Not </a:t>
            </a:r>
            <a:r>
              <a:rPr lang="en-US" sz="1600" dirty="0" smtClean="0"/>
              <a:t>certain.</a:t>
            </a:r>
            <a:r>
              <a:rPr lang="en-US" sz="1600" dirty="0"/>
              <a:t>		</a:t>
            </a:r>
          </a:p>
          <a:p>
            <a:r>
              <a:rPr lang="en-US" sz="1600" dirty="0"/>
              <a:t>Our current HR Director started </a:t>
            </a:r>
            <a:r>
              <a:rPr lang="en-US" sz="1600" dirty="0" smtClean="0"/>
              <a:t>as an Intern.</a:t>
            </a:r>
            <a:r>
              <a:rPr lang="en-US" sz="1600" dirty="0"/>
              <a:t>		</a:t>
            </a:r>
          </a:p>
          <a:p>
            <a:r>
              <a:rPr lang="en-US" sz="1600" dirty="0"/>
              <a:t>No, but this could be a consideration under the </a:t>
            </a:r>
            <a:r>
              <a:rPr lang="en-US" sz="1600" dirty="0" smtClean="0"/>
              <a:t>right circumstances.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11871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922811"/>
              </p:ext>
            </p:extLst>
          </p:nvPr>
        </p:nvGraphicFramePr>
        <p:xfrm>
          <a:off x="685800" y="1828800"/>
          <a:ext cx="7688062" cy="152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/>
              <a:t>Question 10 </a:t>
            </a:r>
            <a:r>
              <a:rPr lang="en-US" sz="3100" dirty="0"/>
              <a:t>- Was the intern or would an intern be able to work for your agency in a full </a:t>
            </a:r>
            <a:r>
              <a:rPr lang="en-US" sz="3100" dirty="0" smtClean="0"/>
              <a:t>time or </a:t>
            </a:r>
            <a:br>
              <a:rPr lang="en-US" sz="3100" dirty="0" smtClean="0"/>
            </a:br>
            <a:r>
              <a:rPr lang="en-US" sz="3100" dirty="0" smtClean="0"/>
              <a:t>part time status?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/>
              <a:t>			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3509089"/>
            <a:ext cx="5486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#        Answer</a:t>
            </a:r>
            <a:r>
              <a:rPr lang="en-US" sz="1500" dirty="0"/>
              <a:t>	</a:t>
            </a:r>
            <a:r>
              <a:rPr lang="en-US" sz="1500" dirty="0" smtClean="0"/>
              <a:t>                  %</a:t>
            </a:r>
            <a:r>
              <a:rPr lang="en-US" sz="1500" dirty="0"/>
              <a:t>	</a:t>
            </a:r>
            <a:r>
              <a:rPr lang="en-US" sz="1500" dirty="0" smtClean="0"/>
              <a:t>              Count</a:t>
            </a:r>
            <a:endParaRPr lang="en-US" sz="1500" dirty="0"/>
          </a:p>
          <a:p>
            <a:r>
              <a:rPr lang="en-US" sz="1500" dirty="0" smtClean="0"/>
              <a:t>1        Full </a:t>
            </a:r>
            <a:r>
              <a:rPr lang="en-US" sz="1500" dirty="0"/>
              <a:t>Time	</a:t>
            </a:r>
            <a:r>
              <a:rPr lang="en-US" sz="1500" dirty="0" smtClean="0"/>
              <a:t>               21.62                  8</a:t>
            </a:r>
            <a:endParaRPr lang="en-US" sz="1500" dirty="0"/>
          </a:p>
          <a:p>
            <a:r>
              <a:rPr lang="en-US" sz="1500" dirty="0" smtClean="0"/>
              <a:t>2        Part </a:t>
            </a:r>
            <a:r>
              <a:rPr lang="en-US" sz="1500" dirty="0"/>
              <a:t>Time	</a:t>
            </a:r>
            <a:r>
              <a:rPr lang="en-US" sz="1500" dirty="0" smtClean="0"/>
              <a:t>              40.54</a:t>
            </a:r>
            <a:r>
              <a:rPr lang="en-US" sz="1500" dirty="0"/>
              <a:t> </a:t>
            </a:r>
            <a:r>
              <a:rPr lang="en-US" sz="1500" dirty="0" smtClean="0"/>
              <a:t>                15</a:t>
            </a:r>
            <a:endParaRPr lang="en-US" sz="1500" dirty="0"/>
          </a:p>
          <a:p>
            <a:r>
              <a:rPr lang="en-US" sz="1500" dirty="0" smtClean="0"/>
              <a:t>3        Temporary</a:t>
            </a:r>
            <a:r>
              <a:rPr lang="en-US" sz="1500" dirty="0"/>
              <a:t>	</a:t>
            </a:r>
            <a:r>
              <a:rPr lang="en-US" sz="1500" dirty="0" smtClean="0"/>
              <a:t>              29.73</a:t>
            </a:r>
            <a:r>
              <a:rPr lang="en-US" sz="1500" dirty="0"/>
              <a:t> </a:t>
            </a:r>
            <a:r>
              <a:rPr lang="en-US" sz="1500" dirty="0" smtClean="0"/>
              <a:t>                 </a:t>
            </a:r>
            <a:r>
              <a:rPr lang="en-US" sz="1600" dirty="0" smtClean="0"/>
              <a:t>11</a:t>
            </a:r>
            <a:endParaRPr lang="en-US" sz="1600" dirty="0"/>
          </a:p>
          <a:p>
            <a:r>
              <a:rPr lang="en-US" sz="1500" dirty="0" smtClean="0"/>
              <a:t>4        Further Comments             8.</a:t>
            </a:r>
            <a:r>
              <a:rPr lang="en-US" sz="1600" dirty="0" smtClean="0"/>
              <a:t>11</a:t>
            </a:r>
            <a:r>
              <a:rPr lang="en-US" sz="1500" dirty="0"/>
              <a:t> </a:t>
            </a:r>
            <a:r>
              <a:rPr lang="en-US" sz="1500" dirty="0" smtClean="0"/>
              <a:t>                    3</a:t>
            </a:r>
            <a:endParaRPr lang="en-US" sz="1500" dirty="0"/>
          </a:p>
          <a:p>
            <a:r>
              <a:rPr lang="en-US" sz="1500" dirty="0"/>
              <a:t>	</a:t>
            </a:r>
            <a:r>
              <a:rPr lang="en-US" sz="1500" dirty="0" smtClean="0"/>
              <a:t>         Total</a:t>
            </a:r>
            <a:r>
              <a:rPr lang="en-US" sz="1500" dirty="0"/>
              <a:t>	</a:t>
            </a:r>
            <a:r>
              <a:rPr lang="en-US" sz="1500" dirty="0" smtClean="0"/>
              <a:t>                100%                 37</a:t>
            </a:r>
            <a:endParaRPr lang="en-US" sz="1500" dirty="0"/>
          </a:p>
        </p:txBody>
      </p:sp>
      <p:sp>
        <p:nvSpPr>
          <p:cNvPr id="3" name="Rectangle 2"/>
          <p:cNvSpPr/>
          <p:nvPr/>
        </p:nvSpPr>
        <p:spPr>
          <a:xfrm>
            <a:off x="525262" y="5181600"/>
            <a:ext cx="7620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/>
              <a:t>Further Comments:</a:t>
            </a:r>
            <a:r>
              <a:rPr lang="en-US" sz="1400" dirty="0"/>
              <a:t>			</a:t>
            </a:r>
          </a:p>
          <a:p>
            <a:r>
              <a:rPr lang="en-US" sz="1500" dirty="0"/>
              <a:t>Personnel Board Issues			</a:t>
            </a:r>
          </a:p>
          <a:p>
            <a:r>
              <a:rPr lang="en-US" sz="1500" dirty="0"/>
              <a:t>Could transition to full-time depending on availability of </a:t>
            </a:r>
            <a:r>
              <a:rPr lang="en-US" sz="1500" dirty="0" smtClean="0"/>
              <a:t>position/budget. </a:t>
            </a:r>
            <a:r>
              <a:rPr lang="en-US" sz="1500" dirty="0"/>
              <a:t>		</a:t>
            </a:r>
          </a:p>
          <a:p>
            <a:r>
              <a:rPr lang="en-US" sz="1500" dirty="0"/>
              <a:t>Several key staff and department </a:t>
            </a:r>
            <a:r>
              <a:rPr lang="en-US" sz="1500" dirty="0" smtClean="0"/>
              <a:t>heads </a:t>
            </a:r>
            <a:r>
              <a:rPr lang="en-US" sz="1500" dirty="0"/>
              <a:t>began in our city as a college intern. Performance	</a:t>
            </a:r>
            <a:r>
              <a:rPr lang="en-US" sz="1500" dirty="0" smtClean="0"/>
              <a:t> and </a:t>
            </a:r>
            <a:r>
              <a:rPr lang="en-US" sz="1500" dirty="0"/>
              <a:t>skills excelled in each case.</a:t>
            </a: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21674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349053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We would need resume and college transcript.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Normal hiring procedures are used.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Need to know the process.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Cost to City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Skills, transportation and work availability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Resume or Professor recommendation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Resume , Letter of Recommendations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Job Application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Same information as hiring any employee.  We treat them as normal interviews.  It aides them in their education as well.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Resume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We have an application process.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Need to know availability, education, skills, etc.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Contact Carin Mayo at UAB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Question 11 – What information do you need in order to hire or consider hiring an intern?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129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143173"/>
              </p:ext>
            </p:extLst>
          </p:nvPr>
        </p:nvGraphicFramePr>
        <p:xfrm>
          <a:off x="381000" y="2133600"/>
          <a:ext cx="8305800" cy="228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Question 12 – If offering pay, how much have you or would you pay per month?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050002" y="4495800"/>
            <a:ext cx="487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	Answer	</a:t>
            </a:r>
            <a:r>
              <a:rPr lang="en-US" dirty="0" smtClean="0"/>
              <a:t>                     %</a:t>
            </a:r>
            <a:r>
              <a:rPr lang="en-US" dirty="0"/>
              <a:t>	Count</a:t>
            </a:r>
          </a:p>
          <a:p>
            <a:r>
              <a:rPr lang="en-US" dirty="0"/>
              <a:t>1	$0 to $250	</a:t>
            </a:r>
            <a:r>
              <a:rPr lang="en-US" dirty="0" smtClean="0"/>
              <a:t>17.65</a:t>
            </a:r>
            <a:r>
              <a:rPr lang="en-US" dirty="0"/>
              <a:t>	</a:t>
            </a:r>
            <a:r>
              <a:rPr lang="en-US" dirty="0" smtClean="0"/>
              <a:t>     3</a:t>
            </a:r>
            <a:endParaRPr lang="en-US" dirty="0"/>
          </a:p>
          <a:p>
            <a:r>
              <a:rPr lang="en-US" dirty="0"/>
              <a:t>2	$251 to $500	</a:t>
            </a:r>
            <a:r>
              <a:rPr lang="en-US" dirty="0" smtClean="0"/>
              <a:t>23.53</a:t>
            </a:r>
            <a:r>
              <a:rPr lang="en-US" dirty="0"/>
              <a:t>	</a:t>
            </a:r>
            <a:r>
              <a:rPr lang="en-US" dirty="0" smtClean="0"/>
              <a:t>     4</a:t>
            </a:r>
            <a:endParaRPr lang="en-US" dirty="0"/>
          </a:p>
          <a:p>
            <a:r>
              <a:rPr lang="en-US" dirty="0"/>
              <a:t>3	$501 to $1000	</a:t>
            </a:r>
            <a:r>
              <a:rPr lang="en-US" dirty="0" smtClean="0"/>
              <a:t>52.94</a:t>
            </a:r>
            <a:r>
              <a:rPr lang="en-US" dirty="0"/>
              <a:t>	</a:t>
            </a:r>
            <a:r>
              <a:rPr lang="en-US" dirty="0" smtClean="0"/>
              <a:t>     9</a:t>
            </a:r>
            <a:endParaRPr lang="en-US" dirty="0"/>
          </a:p>
          <a:p>
            <a:r>
              <a:rPr lang="en-US" dirty="0"/>
              <a:t>4	Over $1000	</a:t>
            </a:r>
            <a:r>
              <a:rPr lang="en-US" dirty="0" smtClean="0"/>
              <a:t>  5.88</a:t>
            </a:r>
            <a:r>
              <a:rPr lang="en-US" dirty="0"/>
              <a:t>	</a:t>
            </a:r>
            <a:r>
              <a:rPr lang="en-US" dirty="0" smtClean="0"/>
              <a:t>     1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          Total                   100</a:t>
            </a:r>
            <a:r>
              <a:rPr lang="en-US" dirty="0"/>
              <a:t>%	</a:t>
            </a:r>
            <a:r>
              <a:rPr lang="en-US" dirty="0" smtClean="0"/>
              <a:t>  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09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252728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SO? WHAT IF I WANT TO HOST AN INTERN?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272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19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The following should be considered in setting up an internship opportunity in your local government. </a:t>
            </a:r>
          </a:p>
          <a:p>
            <a:pPr marL="0" indent="0">
              <a:buNone/>
            </a:pPr>
            <a:endParaRPr lang="en-US" sz="1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Assign the intern specific projects.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Allow the intern to “shadow” the administrator/manager.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Rotate the intern in the various departments of the local government.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Allow the intern to attend council/commission meetings to observe the relationship between the governing body and the administrator/manager.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Have the intern attend other board/committee meetings of the local government.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Allow time for feedback between the intern and the administrator/manager.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Internship Duties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225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Time Frame</a:t>
            </a:r>
          </a:p>
          <a:p>
            <a:pPr marL="0" indent="0">
              <a:buNone/>
            </a:pPr>
            <a:r>
              <a:rPr lang="en-US" dirty="0" smtClean="0"/>
              <a:t>Internships usually last 8-10 weeks for summer and 14-15 weeks for fall and spring.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Compensation</a:t>
            </a:r>
          </a:p>
          <a:p>
            <a:pPr marL="0" indent="0">
              <a:buNone/>
            </a:pPr>
            <a:r>
              <a:rPr lang="en-US" dirty="0" smtClean="0"/>
              <a:t>Some interns are compensated, others are not.   That is up to each local government.  Most of the students are looking for experience and a mentor to assist them in launching their local government management career.  All interns usually receive course credit towards their MPA degree by completing an internship.  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Frame and Compensation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8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3400" b="1" u="sng" dirty="0" smtClean="0">
                <a:solidFill>
                  <a:srgbClr val="002060"/>
                </a:solidFill>
              </a:rPr>
              <a:t>Assignments: </a:t>
            </a:r>
          </a:p>
          <a:p>
            <a:pPr marL="0" lvl="0" indent="0">
              <a:buNone/>
            </a:pPr>
            <a:endParaRPr lang="en-US" sz="1300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Draft </a:t>
            </a:r>
            <a:r>
              <a:rPr lang="en-US" dirty="0">
                <a:solidFill>
                  <a:srgbClr val="002060"/>
                </a:solidFill>
              </a:rPr>
              <a:t>articles </a:t>
            </a:r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dirty="0">
                <a:solidFill>
                  <a:srgbClr val="002060"/>
                </a:solidFill>
              </a:rPr>
              <a:t>newsletter.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Assist City’s Safety Coordinator with implementation of safety programs and procedures.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Draft and implement a New Employee Orientation policy and program for the City.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Assist City Arborist and Tree Commission in updating Tree Selection brochure.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Assist Parks &amp; Recreation Superintendent with ADA compliance issues at parks and playing fields.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Assist </a:t>
            </a:r>
            <a:r>
              <a:rPr lang="en-US" dirty="0">
                <a:solidFill>
                  <a:srgbClr val="002060"/>
                </a:solidFill>
              </a:rPr>
              <a:t>City Planner with Planning Commission, Board of Zoning Adjustment (BZA) and Villages Design Review Committee (VDRC) applications, field surveys and agenda packets.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Complete Executive Summary </a:t>
            </a:r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dirty="0">
                <a:solidFill>
                  <a:srgbClr val="002060"/>
                </a:solidFill>
              </a:rPr>
              <a:t>Annual Report.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Shadow City Manager, conduct research and other duties as assigned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Mountain Brook Internships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1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755496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3400" b="1" u="sng" dirty="0" smtClean="0">
                <a:solidFill>
                  <a:srgbClr val="002060"/>
                </a:solidFill>
              </a:rPr>
              <a:t>Meetings:</a:t>
            </a:r>
          </a:p>
          <a:p>
            <a:pPr marL="0" lvl="0" indent="0">
              <a:buNone/>
            </a:pPr>
            <a:endParaRPr lang="en-US" sz="1100" b="1" u="sng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Dept</a:t>
            </a:r>
            <a:r>
              <a:rPr lang="en-US" sz="2800" dirty="0">
                <a:solidFill>
                  <a:srgbClr val="002060"/>
                </a:solidFill>
              </a:rPr>
              <a:t>. Head Staff meetings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City Council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Planning </a:t>
            </a:r>
            <a:r>
              <a:rPr lang="en-US" sz="2800" dirty="0">
                <a:solidFill>
                  <a:srgbClr val="002060"/>
                </a:solidFill>
              </a:rPr>
              <a:t>Commission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BZA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Villages Design Review Committee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Library Board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Park Board </a:t>
            </a:r>
            <a:endParaRPr lang="en-US" sz="2800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Tree </a:t>
            </a:r>
            <a:r>
              <a:rPr lang="en-US" sz="2800" dirty="0">
                <a:solidFill>
                  <a:srgbClr val="002060"/>
                </a:solidFill>
              </a:rPr>
              <a:t>Commission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Chamber of Commerce </a:t>
            </a:r>
            <a:endParaRPr lang="en-US" sz="2800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School </a:t>
            </a:r>
            <a:r>
              <a:rPr lang="en-US" sz="2800" dirty="0">
                <a:solidFill>
                  <a:srgbClr val="002060"/>
                </a:solidFill>
              </a:rPr>
              <a:t>Board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Mountain Brook Internships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00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408333" cy="44958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sz="4400" b="1" u="sng" dirty="0" smtClean="0">
                <a:solidFill>
                  <a:srgbClr val="002060"/>
                </a:solidFill>
              </a:rPr>
              <a:t>Tours:</a:t>
            </a:r>
          </a:p>
          <a:p>
            <a:pPr marL="0" lvl="0" indent="0">
              <a:buNone/>
            </a:pPr>
            <a:endParaRPr lang="en-US" sz="1900" b="1" u="sng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rgbClr val="002060"/>
                </a:solidFill>
              </a:rPr>
              <a:t>Chamber </a:t>
            </a:r>
            <a:r>
              <a:rPr lang="en-US" sz="2900" dirty="0">
                <a:solidFill>
                  <a:srgbClr val="002060"/>
                </a:solidFill>
              </a:rPr>
              <a:t>of Commerce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Finance Director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Fire Department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Police Department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Public Works Department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Library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City Planner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Building Inspections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GIS Manager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City Arborist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Revenue Officer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Parks/Recreation Department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900" dirty="0">
                <a:solidFill>
                  <a:srgbClr val="002060"/>
                </a:solidFill>
              </a:rPr>
              <a:t>Safety Coordinator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Mountain Brook Internships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1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endParaRPr lang="en-US" sz="3700" dirty="0" smtClean="0"/>
          </a:p>
          <a:p>
            <a:pPr marL="0" indent="0">
              <a:buNone/>
            </a:pPr>
            <a:r>
              <a:rPr lang="en-US" sz="5600" b="1" dirty="0" smtClean="0">
                <a:solidFill>
                  <a:schemeClr val="tx1"/>
                </a:solidFill>
              </a:rPr>
              <a:t>Further Comments:</a:t>
            </a:r>
          </a:p>
          <a:p>
            <a:pPr marL="0" indent="0">
              <a:buNone/>
            </a:pPr>
            <a:r>
              <a:rPr lang="en-US" sz="6000" dirty="0" smtClean="0">
                <a:solidFill>
                  <a:schemeClr val="tx1"/>
                </a:solidFill>
              </a:rPr>
              <a:t>We </a:t>
            </a:r>
            <a:r>
              <a:rPr lang="en-US" sz="6000" dirty="0">
                <a:solidFill>
                  <a:schemeClr val="tx1"/>
                </a:solidFill>
              </a:rPr>
              <a:t>have unpaid </a:t>
            </a:r>
            <a:r>
              <a:rPr lang="en-US" sz="6000" dirty="0" smtClean="0">
                <a:solidFill>
                  <a:schemeClr val="tx1"/>
                </a:solidFill>
              </a:rPr>
              <a:t>interns.</a:t>
            </a:r>
            <a:r>
              <a:rPr lang="en-US" sz="6000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tx1"/>
                </a:solidFill>
              </a:rPr>
              <a:t>Not </a:t>
            </a:r>
            <a:r>
              <a:rPr lang="en-US" sz="6000" dirty="0" smtClean="0">
                <a:solidFill>
                  <a:schemeClr val="tx1"/>
                </a:solidFill>
              </a:rPr>
              <a:t>sure</a:t>
            </a:r>
            <a:r>
              <a:rPr lang="en-US" sz="6000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tx1"/>
                </a:solidFill>
              </a:rPr>
              <a:t>Employee at academic institution always looking for MPA intern placements.		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tx1"/>
                </a:solidFill>
              </a:rPr>
              <a:t>Been a very long time at least 5 </a:t>
            </a:r>
            <a:r>
              <a:rPr lang="en-US" sz="6000" dirty="0" smtClean="0">
                <a:solidFill>
                  <a:schemeClr val="tx1"/>
                </a:solidFill>
              </a:rPr>
              <a:t>years.</a:t>
            </a:r>
            <a:r>
              <a:rPr lang="en-US" sz="6000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tx1"/>
                </a:solidFill>
              </a:rPr>
              <a:t>Had volunteer </a:t>
            </a:r>
            <a:r>
              <a:rPr lang="en-US" sz="6000" dirty="0" smtClean="0">
                <a:solidFill>
                  <a:schemeClr val="tx1"/>
                </a:solidFill>
              </a:rPr>
              <a:t>interns.</a:t>
            </a:r>
            <a:r>
              <a:rPr lang="en-US" sz="6000" dirty="0"/>
              <a:t>	</a:t>
            </a:r>
            <a:r>
              <a:rPr lang="en-US" sz="3700" dirty="0"/>
              <a:t>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Question 1 </a:t>
            </a:r>
            <a:r>
              <a:rPr lang="en-US" sz="3600" dirty="0"/>
              <a:t>‐ Have you or your agency ever hired an intern?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389175"/>
              </p:ext>
            </p:extLst>
          </p:nvPr>
        </p:nvGraphicFramePr>
        <p:xfrm>
          <a:off x="1714500" y="1714130"/>
          <a:ext cx="5715000" cy="16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286000" y="3505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#       Answer</a:t>
            </a:r>
            <a:r>
              <a:rPr lang="en-US" dirty="0"/>
              <a:t>	</a:t>
            </a:r>
            <a:r>
              <a:rPr lang="en-US" dirty="0" smtClean="0"/>
              <a:t>                %             Count</a:t>
            </a:r>
            <a:endParaRPr lang="en-US" dirty="0"/>
          </a:p>
          <a:p>
            <a:r>
              <a:rPr lang="en-US" dirty="0" smtClean="0"/>
              <a:t>1       Yes</a:t>
            </a:r>
            <a:r>
              <a:rPr lang="en-US" dirty="0"/>
              <a:t>	</a:t>
            </a:r>
            <a:r>
              <a:rPr lang="en-US" dirty="0" smtClean="0"/>
              <a:t>                              68.00</a:t>
            </a:r>
            <a:r>
              <a:rPr lang="en-US" dirty="0"/>
              <a:t>	</a:t>
            </a:r>
            <a:r>
              <a:rPr lang="en-US" dirty="0" smtClean="0"/>
              <a:t> 17</a:t>
            </a:r>
            <a:endParaRPr lang="en-US" dirty="0"/>
          </a:p>
          <a:p>
            <a:r>
              <a:rPr lang="en-US" dirty="0" smtClean="0"/>
              <a:t>2       No</a:t>
            </a:r>
            <a:r>
              <a:rPr lang="en-US" dirty="0"/>
              <a:t>	</a:t>
            </a:r>
            <a:r>
              <a:rPr lang="en-US" dirty="0" smtClean="0"/>
              <a:t>                              24.00</a:t>
            </a:r>
            <a:r>
              <a:rPr lang="en-US" dirty="0"/>
              <a:t>	</a:t>
            </a:r>
            <a:r>
              <a:rPr lang="en-US" dirty="0" smtClean="0"/>
              <a:t>  6</a:t>
            </a:r>
            <a:endParaRPr lang="en-US" dirty="0"/>
          </a:p>
          <a:p>
            <a:r>
              <a:rPr lang="en-US" dirty="0" smtClean="0"/>
              <a:t>3       Further Comments     8.00</a:t>
            </a:r>
            <a:r>
              <a:rPr lang="en-US" dirty="0"/>
              <a:t>	</a:t>
            </a:r>
            <a:r>
              <a:rPr lang="en-US" dirty="0" smtClean="0"/>
              <a:t>  2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        Total                100</a:t>
            </a:r>
            <a:r>
              <a:rPr lang="en-US" dirty="0"/>
              <a:t>%	25</a:t>
            </a:r>
          </a:p>
        </p:txBody>
      </p:sp>
    </p:spTree>
    <p:extLst>
      <p:ext uri="{BB962C8B-B14F-4D97-AF65-F5344CB8AC3E}">
        <p14:creationId xmlns:p14="http://schemas.microsoft.com/office/powerpoint/2010/main" val="1013202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9624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3400" b="1" u="sng" dirty="0" smtClean="0">
                <a:solidFill>
                  <a:srgbClr val="002060"/>
                </a:solidFill>
              </a:rPr>
              <a:t>Reading Assignments:</a:t>
            </a:r>
          </a:p>
          <a:p>
            <a:pPr marL="0" lvl="0" indent="0">
              <a:buNone/>
            </a:pPr>
            <a:endParaRPr lang="en-US" sz="1300" u="sng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u="sng" dirty="0" smtClean="0">
                <a:solidFill>
                  <a:srgbClr val="002060"/>
                </a:solidFill>
              </a:rPr>
              <a:t>This </a:t>
            </a:r>
            <a:r>
              <a:rPr lang="en-US" u="sng" dirty="0">
                <a:solidFill>
                  <a:srgbClr val="002060"/>
                </a:solidFill>
              </a:rPr>
              <a:t>City: This Man</a:t>
            </a:r>
            <a:r>
              <a:rPr lang="en-US" dirty="0">
                <a:solidFill>
                  <a:srgbClr val="002060"/>
                </a:solidFill>
              </a:rPr>
              <a:t> – L. P. </a:t>
            </a:r>
            <a:r>
              <a:rPr lang="en-US" dirty="0" err="1">
                <a:solidFill>
                  <a:srgbClr val="002060"/>
                </a:solidFill>
              </a:rPr>
              <a:t>Cookingham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City Code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Budget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Land Use Plan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ALM Directed Readings Manual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“Managing Local Government Services” – ICMA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“The Effective Local Government Manager” – ICMA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u="sng" dirty="0">
                <a:solidFill>
                  <a:srgbClr val="002060"/>
                </a:solidFill>
              </a:rPr>
              <a:t>Spending a Lifetime: The Careers of City Managers</a:t>
            </a:r>
            <a:r>
              <a:rPr lang="en-US" dirty="0">
                <a:solidFill>
                  <a:srgbClr val="002060"/>
                </a:solidFill>
              </a:rPr>
              <a:t> – by Doug Watson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Employee Handbook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Organization Chart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u="sng" dirty="0">
                <a:solidFill>
                  <a:srgbClr val="002060"/>
                </a:solidFill>
              </a:rPr>
              <a:t>A History of Mountain Brook, Alabama </a:t>
            </a:r>
            <a:endParaRPr lang="en-US" dirty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City’s Major Management Policies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Mountain Brook Internships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45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450696"/>
          </a:xfrm>
        </p:spPr>
        <p:txBody>
          <a:bodyPr/>
          <a:lstStyle/>
          <a:p>
            <a:pPr marL="0" lvl="0" indent="0">
              <a:buNone/>
            </a:pPr>
            <a:r>
              <a:rPr lang="en-US" b="1" u="sng" dirty="0" smtClean="0">
                <a:solidFill>
                  <a:srgbClr val="002060"/>
                </a:solidFill>
              </a:rPr>
              <a:t>Other:</a:t>
            </a:r>
          </a:p>
          <a:p>
            <a:pPr marL="0" lvl="0" indent="0">
              <a:buNone/>
            </a:pPr>
            <a:endParaRPr lang="en-US" sz="900" b="1" u="sng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May </a:t>
            </a:r>
            <a:r>
              <a:rPr lang="en-US" dirty="0">
                <a:solidFill>
                  <a:srgbClr val="002060"/>
                </a:solidFill>
              </a:rPr>
              <a:t>attend </a:t>
            </a:r>
            <a:r>
              <a:rPr lang="en-US" dirty="0" smtClean="0">
                <a:solidFill>
                  <a:srgbClr val="002060"/>
                </a:solidFill>
              </a:rPr>
              <a:t>civic organizations (</a:t>
            </a:r>
            <a:r>
              <a:rPr lang="en-US" dirty="0" err="1" smtClean="0">
                <a:solidFill>
                  <a:srgbClr val="002060"/>
                </a:solidFill>
              </a:rPr>
              <a:t>ie</a:t>
            </a:r>
            <a:r>
              <a:rPr lang="en-US" dirty="0" smtClean="0">
                <a:solidFill>
                  <a:srgbClr val="002060"/>
                </a:solidFill>
              </a:rPr>
              <a:t>. Kiwanis Club) </a:t>
            </a:r>
            <a:r>
              <a:rPr lang="en-US" dirty="0">
                <a:solidFill>
                  <a:srgbClr val="002060"/>
                </a:solidFill>
              </a:rPr>
              <a:t>and Regional Planning Commission </a:t>
            </a:r>
            <a:r>
              <a:rPr lang="en-US" dirty="0" smtClean="0">
                <a:solidFill>
                  <a:srgbClr val="002060"/>
                </a:solidFill>
              </a:rPr>
              <a:t>Program </a:t>
            </a:r>
            <a:r>
              <a:rPr lang="en-US" dirty="0">
                <a:solidFill>
                  <a:srgbClr val="002060"/>
                </a:solidFill>
              </a:rPr>
              <a:t>Budget </a:t>
            </a:r>
            <a:r>
              <a:rPr lang="en-US" dirty="0" smtClean="0">
                <a:solidFill>
                  <a:srgbClr val="002060"/>
                </a:solidFill>
              </a:rPr>
              <a:t>meetings </a:t>
            </a:r>
            <a:r>
              <a:rPr lang="en-US" dirty="0">
                <a:solidFill>
                  <a:srgbClr val="002060"/>
                </a:solidFill>
              </a:rPr>
              <a:t>with the City Manager.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</a:rPr>
              <a:t>May attend </a:t>
            </a:r>
            <a:r>
              <a:rPr lang="en-US" dirty="0" smtClean="0">
                <a:solidFill>
                  <a:srgbClr val="002060"/>
                </a:solidFill>
              </a:rPr>
              <a:t>conferences </a:t>
            </a:r>
            <a:r>
              <a:rPr lang="en-US" dirty="0">
                <a:solidFill>
                  <a:srgbClr val="002060"/>
                </a:solidFill>
              </a:rPr>
              <a:t>of the Alabama City-County Management Association (ACCMA</a:t>
            </a:r>
            <a:r>
              <a:rPr lang="en-US" dirty="0" smtClean="0">
                <a:solidFill>
                  <a:srgbClr val="002060"/>
                </a:solidFill>
              </a:rPr>
              <a:t>).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Mountain Brook Internships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75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819400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ICMA Internship Guide</a:t>
            </a:r>
          </a:p>
          <a:p>
            <a:pPr marL="0" indent="0" algn="ctr">
              <a:buNone/>
            </a:pPr>
            <a:r>
              <a:rPr lang="en-US" dirty="0" smtClean="0"/>
              <a:t>Preparing the Next Generation</a:t>
            </a:r>
          </a:p>
          <a:p>
            <a:pPr marL="0" indent="0" algn="ctr">
              <a:buNone/>
            </a:pPr>
            <a:r>
              <a:rPr lang="en-US" dirty="0" smtClean="0"/>
              <a:t>At</a:t>
            </a:r>
          </a:p>
          <a:p>
            <a:pPr marL="0" indent="0" algn="ctr">
              <a:buNone/>
            </a:pPr>
            <a:r>
              <a:rPr lang="en-US" u="sng" dirty="0" smtClean="0"/>
              <a:t>ICMA.ORG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Resources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2931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922002"/>
              </p:ext>
            </p:extLst>
          </p:nvPr>
        </p:nvGraphicFramePr>
        <p:xfrm>
          <a:off x="942883" y="2133600"/>
          <a:ext cx="7239000" cy="198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2 </a:t>
            </a:r>
            <a:r>
              <a:rPr lang="en-US" dirty="0"/>
              <a:t>- Do you work with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city </a:t>
            </a:r>
            <a:r>
              <a:rPr lang="en-US" dirty="0"/>
              <a:t>or county?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6383" y="43434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#             Answer</a:t>
            </a:r>
            <a:r>
              <a:rPr lang="en-US" sz="1600" dirty="0"/>
              <a:t>	</a:t>
            </a:r>
            <a:r>
              <a:rPr lang="en-US" sz="1600" dirty="0" smtClean="0"/>
              <a:t>    %</a:t>
            </a:r>
            <a:r>
              <a:rPr lang="en-US" sz="1600" dirty="0"/>
              <a:t>	Count</a:t>
            </a:r>
          </a:p>
          <a:p>
            <a:r>
              <a:rPr lang="en-US" sz="1600" dirty="0" smtClean="0"/>
              <a:t>1              City</a:t>
            </a:r>
            <a:r>
              <a:rPr lang="en-US" sz="1600" dirty="0"/>
              <a:t>	</a:t>
            </a:r>
            <a:r>
              <a:rPr lang="en-US" sz="1600" dirty="0" smtClean="0"/>
              <a:t>79.17</a:t>
            </a:r>
            <a:r>
              <a:rPr lang="en-US" sz="1600" dirty="0"/>
              <a:t>	</a:t>
            </a:r>
            <a:r>
              <a:rPr lang="en-US" sz="1600" dirty="0" smtClean="0"/>
              <a:t>   19</a:t>
            </a:r>
            <a:endParaRPr lang="en-US" sz="1600" dirty="0"/>
          </a:p>
          <a:p>
            <a:r>
              <a:rPr lang="en-US" sz="1600" dirty="0" smtClean="0"/>
              <a:t>2             County</a:t>
            </a:r>
            <a:r>
              <a:rPr lang="en-US" sz="1600" dirty="0"/>
              <a:t>	</a:t>
            </a:r>
            <a:r>
              <a:rPr lang="en-US" sz="1600" dirty="0" smtClean="0"/>
              <a:t>20.83</a:t>
            </a:r>
            <a:r>
              <a:rPr lang="en-US" sz="1600" dirty="0"/>
              <a:t>	</a:t>
            </a:r>
            <a:r>
              <a:rPr lang="en-US" sz="1600" dirty="0" smtClean="0"/>
              <a:t>     5</a:t>
            </a:r>
            <a:endParaRPr lang="en-US" sz="1600" dirty="0"/>
          </a:p>
          <a:p>
            <a:r>
              <a:rPr lang="en-US" sz="1600" dirty="0" smtClean="0"/>
              <a:t>3             Other</a:t>
            </a:r>
            <a:r>
              <a:rPr lang="en-US" sz="1600" dirty="0"/>
              <a:t>	</a:t>
            </a:r>
            <a:r>
              <a:rPr lang="en-US" sz="1600" dirty="0" smtClean="0"/>
              <a:t>  0.00</a:t>
            </a:r>
            <a:r>
              <a:rPr lang="en-US" sz="1600" dirty="0"/>
              <a:t>	</a:t>
            </a:r>
            <a:r>
              <a:rPr lang="en-US" sz="1600" dirty="0" smtClean="0"/>
              <a:t>     0</a:t>
            </a:r>
            <a:endParaRPr lang="en-US" sz="1600" dirty="0"/>
          </a:p>
          <a:p>
            <a:r>
              <a:rPr lang="en-US" sz="1600" dirty="0"/>
              <a:t>	Total	</a:t>
            </a:r>
            <a:r>
              <a:rPr lang="en-US" sz="1600" dirty="0" smtClean="0"/>
              <a:t>    100</a:t>
            </a:r>
            <a:r>
              <a:rPr lang="en-US" sz="1600" dirty="0"/>
              <a:t>%	</a:t>
            </a:r>
            <a:r>
              <a:rPr lang="en-US" sz="1600" dirty="0" smtClean="0"/>
              <a:t>   24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364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336906"/>
              </p:ext>
            </p:extLst>
          </p:nvPr>
        </p:nvGraphicFramePr>
        <p:xfrm>
          <a:off x="457200" y="1905000"/>
          <a:ext cx="80010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Question 3 </a:t>
            </a:r>
            <a:r>
              <a:rPr lang="en-US" sz="3600" dirty="0"/>
              <a:t>- Is your organization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rural </a:t>
            </a:r>
            <a:r>
              <a:rPr lang="en-US" sz="3600" dirty="0"/>
              <a:t>or urban?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3988367"/>
            <a:ext cx="480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#         Answer</a:t>
            </a:r>
            <a:r>
              <a:rPr lang="en-US" sz="1600" dirty="0"/>
              <a:t>	</a:t>
            </a:r>
            <a:r>
              <a:rPr lang="en-US" sz="1600" dirty="0" smtClean="0"/>
              <a:t>              %</a:t>
            </a:r>
            <a:r>
              <a:rPr lang="en-US" sz="1600" dirty="0"/>
              <a:t>	</a:t>
            </a:r>
            <a:r>
              <a:rPr lang="en-US" sz="1600" dirty="0" smtClean="0"/>
              <a:t>          Count</a:t>
            </a:r>
            <a:endParaRPr lang="en-US" sz="1600" dirty="0"/>
          </a:p>
          <a:p>
            <a:r>
              <a:rPr lang="en-US" sz="1600" dirty="0" smtClean="0"/>
              <a:t>1         Rural</a:t>
            </a:r>
            <a:r>
              <a:rPr lang="en-US" sz="1600" dirty="0"/>
              <a:t>	</a:t>
            </a:r>
            <a:r>
              <a:rPr lang="en-US" sz="1600" dirty="0" smtClean="0"/>
              <a:t>         20.83                  5</a:t>
            </a:r>
            <a:endParaRPr lang="en-US" sz="1600" dirty="0"/>
          </a:p>
          <a:p>
            <a:r>
              <a:rPr lang="en-US" sz="1600" dirty="0" smtClean="0"/>
              <a:t>2         Urban</a:t>
            </a:r>
            <a:r>
              <a:rPr lang="en-US" sz="1600" dirty="0"/>
              <a:t>	</a:t>
            </a:r>
            <a:r>
              <a:rPr lang="en-US" sz="1600" dirty="0" smtClean="0"/>
              <a:t>         70.83                 17</a:t>
            </a:r>
            <a:endParaRPr lang="en-US" sz="1600" dirty="0"/>
          </a:p>
          <a:p>
            <a:r>
              <a:rPr lang="en-US" sz="1600" dirty="0" smtClean="0"/>
              <a:t>3         Further Comments     8.33                  2</a:t>
            </a:r>
            <a:endParaRPr lang="en-US" sz="1600" dirty="0"/>
          </a:p>
          <a:p>
            <a:r>
              <a:rPr lang="en-US" sz="1600" dirty="0" smtClean="0"/>
              <a:t>           Total</a:t>
            </a:r>
            <a:r>
              <a:rPr lang="en-US" sz="1600" dirty="0"/>
              <a:t>	</a:t>
            </a:r>
            <a:r>
              <a:rPr lang="en-US" sz="1600" dirty="0" smtClean="0"/>
              <a:t>                                 100%              24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33400" y="5486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Further Comments:	</a:t>
            </a:r>
          </a:p>
          <a:p>
            <a:r>
              <a:rPr lang="en-US" dirty="0"/>
              <a:t>Suburban	</a:t>
            </a:r>
          </a:p>
          <a:p>
            <a:r>
              <a:rPr lang="en-US" dirty="0"/>
              <a:t>Mixture of rural and urban	</a:t>
            </a:r>
          </a:p>
        </p:txBody>
      </p:sp>
    </p:spTree>
    <p:extLst>
      <p:ext uri="{BB962C8B-B14F-4D97-AF65-F5344CB8AC3E}">
        <p14:creationId xmlns:p14="http://schemas.microsoft.com/office/powerpoint/2010/main" val="237927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594242"/>
              </p:ext>
            </p:extLst>
          </p:nvPr>
        </p:nvGraphicFramePr>
        <p:xfrm>
          <a:off x="457200" y="2057400"/>
          <a:ext cx="8287305" cy="16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Question 4 </a:t>
            </a:r>
            <a:r>
              <a:rPr lang="en-US" sz="3200" dirty="0"/>
              <a:t>- Would you be able to offer pay for an intern?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52095" y="3733800"/>
            <a:ext cx="4800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#     Answer</a:t>
            </a:r>
            <a:r>
              <a:rPr lang="en-US" sz="1500" dirty="0"/>
              <a:t>	</a:t>
            </a:r>
            <a:r>
              <a:rPr lang="en-US" sz="1500" dirty="0" smtClean="0"/>
              <a:t>              %</a:t>
            </a:r>
            <a:r>
              <a:rPr lang="en-US" sz="1500" dirty="0"/>
              <a:t>	</a:t>
            </a:r>
            <a:r>
              <a:rPr lang="en-US" sz="1500" dirty="0" smtClean="0"/>
              <a:t>                 Count</a:t>
            </a:r>
            <a:endParaRPr lang="en-US" sz="1500" dirty="0"/>
          </a:p>
          <a:p>
            <a:r>
              <a:rPr lang="en-US" sz="1500" dirty="0" smtClean="0"/>
              <a:t>1     Yes</a:t>
            </a:r>
            <a:r>
              <a:rPr lang="en-US" sz="1500" dirty="0"/>
              <a:t>	</a:t>
            </a:r>
            <a:r>
              <a:rPr lang="en-US" sz="1500" dirty="0" smtClean="0"/>
              <a:t>                              43.48</a:t>
            </a:r>
            <a:r>
              <a:rPr lang="en-US" sz="1500" dirty="0"/>
              <a:t>	</a:t>
            </a:r>
            <a:r>
              <a:rPr lang="en-US" sz="1500" dirty="0" smtClean="0"/>
              <a:t>                     10</a:t>
            </a:r>
            <a:endParaRPr lang="en-US" sz="1500" dirty="0"/>
          </a:p>
          <a:p>
            <a:r>
              <a:rPr lang="en-US" sz="1500" dirty="0" smtClean="0"/>
              <a:t>2     No</a:t>
            </a:r>
            <a:r>
              <a:rPr lang="en-US" sz="1500" dirty="0"/>
              <a:t>	</a:t>
            </a:r>
            <a:r>
              <a:rPr lang="en-US" sz="1500" dirty="0" smtClean="0"/>
              <a:t>                              30.43                          7</a:t>
            </a:r>
            <a:endParaRPr lang="en-US" sz="1500" dirty="0"/>
          </a:p>
          <a:p>
            <a:r>
              <a:rPr lang="en-US" sz="1500" dirty="0" smtClean="0"/>
              <a:t>3     Further Comments        26.09</a:t>
            </a:r>
            <a:r>
              <a:rPr lang="en-US" sz="1500" dirty="0"/>
              <a:t>	</a:t>
            </a:r>
            <a:r>
              <a:rPr lang="en-US" sz="1500" dirty="0" smtClean="0"/>
              <a:t>                      6</a:t>
            </a:r>
            <a:endParaRPr lang="en-US" sz="1500" dirty="0"/>
          </a:p>
          <a:p>
            <a:r>
              <a:rPr lang="en-US" sz="1500" dirty="0"/>
              <a:t>	Total	</a:t>
            </a:r>
            <a:r>
              <a:rPr lang="en-US" sz="1500" dirty="0" smtClean="0"/>
              <a:t>            100%                      23</a:t>
            </a:r>
            <a:endParaRPr lang="en-US" sz="1500" dirty="0"/>
          </a:p>
        </p:txBody>
      </p:sp>
      <p:sp>
        <p:nvSpPr>
          <p:cNvPr id="6" name="Rectangle 5"/>
          <p:cNvSpPr/>
          <p:nvPr/>
        </p:nvSpPr>
        <p:spPr>
          <a:xfrm>
            <a:off x="664346" y="4919008"/>
            <a:ext cx="716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Further Comments:</a:t>
            </a:r>
            <a:r>
              <a:rPr lang="en-US" sz="1400" dirty="0"/>
              <a:t>			</a:t>
            </a:r>
          </a:p>
          <a:p>
            <a:r>
              <a:rPr lang="en-US" sz="1400" dirty="0"/>
              <a:t>We pay graduate students but not </a:t>
            </a:r>
            <a:r>
              <a:rPr lang="en-US" sz="1400" dirty="0" smtClean="0"/>
              <a:t>undergrads.</a:t>
            </a:r>
            <a:r>
              <a:rPr lang="en-US" sz="1400" dirty="0"/>
              <a:t>			</a:t>
            </a:r>
          </a:p>
          <a:p>
            <a:r>
              <a:rPr lang="en-US" sz="1400" dirty="0"/>
              <a:t>If </a:t>
            </a:r>
            <a:r>
              <a:rPr lang="en-US" sz="1400" dirty="0" smtClean="0"/>
              <a:t>budgeted.</a:t>
            </a:r>
            <a:r>
              <a:rPr lang="en-US" sz="1400" dirty="0"/>
              <a:t>			</a:t>
            </a:r>
          </a:p>
          <a:p>
            <a:r>
              <a:rPr lang="en-US" sz="1400" dirty="0" smtClean="0"/>
              <a:t>Only </a:t>
            </a:r>
            <a:r>
              <a:rPr lang="en-US" sz="1400" dirty="0"/>
              <a:t>with the councils </a:t>
            </a:r>
            <a:r>
              <a:rPr lang="en-US" sz="1400" dirty="0" smtClean="0"/>
              <a:t>approval.</a:t>
            </a:r>
            <a:r>
              <a:rPr lang="en-US" sz="1400" dirty="0"/>
              <a:t>			</a:t>
            </a:r>
          </a:p>
          <a:p>
            <a:r>
              <a:rPr lang="en-US" sz="1400" dirty="0"/>
              <a:t>Only a slight salary.			</a:t>
            </a:r>
          </a:p>
          <a:p>
            <a:r>
              <a:rPr lang="en-US" sz="1400" dirty="0"/>
              <a:t>Need external support</a:t>
            </a:r>
            <a:r>
              <a:rPr lang="en-US" sz="1400" dirty="0" smtClean="0"/>
              <a:t>, i.e. Grants.</a:t>
            </a:r>
            <a:r>
              <a:rPr lang="en-US" sz="1400" dirty="0"/>
              <a:t>			</a:t>
            </a:r>
          </a:p>
          <a:p>
            <a:r>
              <a:rPr lang="en-US" sz="1400" dirty="0" smtClean="0"/>
              <a:t>Would </a:t>
            </a:r>
            <a:r>
              <a:rPr lang="en-US" sz="1400" dirty="0"/>
              <a:t>require council approval and any college student </a:t>
            </a:r>
            <a:r>
              <a:rPr lang="en-US" sz="1400" dirty="0" smtClean="0"/>
              <a:t>intern </a:t>
            </a:r>
            <a:r>
              <a:rPr lang="en-US" sz="1400" dirty="0"/>
              <a:t>would need a </a:t>
            </a:r>
            <a:r>
              <a:rPr lang="en-US" sz="1400" dirty="0" smtClean="0"/>
              <a:t>stipend.</a:t>
            </a: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82983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064814"/>
              </p:ext>
            </p:extLst>
          </p:nvPr>
        </p:nvGraphicFramePr>
        <p:xfrm>
          <a:off x="952500" y="1769479"/>
          <a:ext cx="7315200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Question 5 </a:t>
            </a:r>
            <a:r>
              <a:rPr lang="en-US" sz="2800" dirty="0"/>
              <a:t>- How long did the intern work or how long would you be able to have an intern?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9767" y="3627733"/>
            <a:ext cx="632460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#         Answer</a:t>
            </a:r>
            <a:r>
              <a:rPr lang="en-US" sz="1400" dirty="0"/>
              <a:t>	</a:t>
            </a:r>
            <a:r>
              <a:rPr lang="en-US" sz="1400" dirty="0" smtClean="0"/>
              <a:t>                                                  %</a:t>
            </a:r>
            <a:r>
              <a:rPr lang="en-US" sz="1400" dirty="0"/>
              <a:t>	</a:t>
            </a:r>
            <a:r>
              <a:rPr lang="en-US" sz="1400" dirty="0" smtClean="0"/>
              <a:t>           Count</a:t>
            </a:r>
            <a:endParaRPr lang="en-US" sz="1400" dirty="0"/>
          </a:p>
          <a:p>
            <a:r>
              <a:rPr lang="en-US" sz="1400" dirty="0" smtClean="0"/>
              <a:t>1          3 </a:t>
            </a:r>
            <a:r>
              <a:rPr lang="en-US" sz="1400" dirty="0"/>
              <a:t>to 6 months	</a:t>
            </a:r>
            <a:r>
              <a:rPr lang="en-US" sz="1400" dirty="0" smtClean="0"/>
              <a:t>                                              62.50</a:t>
            </a:r>
            <a:r>
              <a:rPr lang="en-US" sz="1400" dirty="0"/>
              <a:t>	</a:t>
            </a:r>
            <a:r>
              <a:rPr lang="en-US" sz="1400" dirty="0" smtClean="0"/>
              <a:t>              15</a:t>
            </a:r>
            <a:endParaRPr lang="en-US" sz="1400" dirty="0"/>
          </a:p>
          <a:p>
            <a:r>
              <a:rPr lang="en-US" sz="1400" dirty="0" smtClean="0"/>
              <a:t>2          1 </a:t>
            </a:r>
            <a:r>
              <a:rPr lang="en-US" sz="1400" dirty="0"/>
              <a:t>year	</a:t>
            </a:r>
            <a:r>
              <a:rPr lang="en-US" sz="1400" dirty="0" smtClean="0"/>
              <a:t>                                                                        4.17</a:t>
            </a:r>
            <a:r>
              <a:rPr lang="en-US" sz="1400" dirty="0"/>
              <a:t>	</a:t>
            </a:r>
            <a:r>
              <a:rPr lang="en-US" sz="1400" dirty="0" smtClean="0"/>
              <a:t>                </a:t>
            </a:r>
            <a:r>
              <a:rPr lang="en-US" sz="1500" dirty="0" smtClean="0"/>
              <a:t>1</a:t>
            </a:r>
            <a:endParaRPr lang="en-US" sz="1500" dirty="0"/>
          </a:p>
          <a:p>
            <a:r>
              <a:rPr lang="en-US" sz="1400" dirty="0" smtClean="0"/>
              <a:t>3         More </a:t>
            </a:r>
            <a:r>
              <a:rPr lang="en-US" sz="1400" dirty="0"/>
              <a:t>than one year	</a:t>
            </a:r>
            <a:r>
              <a:rPr lang="en-US" sz="1400" dirty="0" smtClean="0"/>
              <a:t>                        8.33                                </a:t>
            </a:r>
            <a:r>
              <a:rPr lang="en-US" sz="1500" dirty="0" smtClean="0"/>
              <a:t>2</a:t>
            </a:r>
            <a:endParaRPr lang="en-US" sz="1500" dirty="0"/>
          </a:p>
          <a:p>
            <a:r>
              <a:rPr lang="en-US" sz="1400" dirty="0" smtClean="0"/>
              <a:t>4         Length </a:t>
            </a:r>
            <a:r>
              <a:rPr lang="en-US" sz="1400" dirty="0"/>
              <a:t>of student's college </a:t>
            </a:r>
            <a:r>
              <a:rPr lang="en-US" sz="1400" dirty="0" smtClean="0"/>
              <a:t>program             4.17</a:t>
            </a:r>
            <a:r>
              <a:rPr lang="en-US" sz="1400" dirty="0"/>
              <a:t>	</a:t>
            </a:r>
            <a:r>
              <a:rPr lang="en-US" sz="1400" dirty="0" smtClean="0"/>
              <a:t>                </a:t>
            </a:r>
            <a:r>
              <a:rPr lang="en-US" sz="1500" dirty="0" smtClean="0"/>
              <a:t>1</a:t>
            </a:r>
            <a:endParaRPr lang="en-US" sz="1500" dirty="0"/>
          </a:p>
          <a:p>
            <a:r>
              <a:rPr lang="en-US" sz="1400" dirty="0" smtClean="0"/>
              <a:t>5         Further </a:t>
            </a:r>
            <a:r>
              <a:rPr lang="en-US" sz="1400" dirty="0"/>
              <a:t>Comments	</a:t>
            </a:r>
            <a:r>
              <a:rPr lang="en-US" sz="1400" dirty="0" smtClean="0"/>
              <a:t>                      20.83                               5</a:t>
            </a:r>
            <a:endParaRPr lang="en-US" sz="1400" dirty="0"/>
          </a:p>
          <a:p>
            <a:r>
              <a:rPr lang="en-US" sz="1400" dirty="0"/>
              <a:t>	</a:t>
            </a:r>
            <a:r>
              <a:rPr lang="en-US" sz="1400" dirty="0" smtClean="0"/>
              <a:t>                Total</a:t>
            </a:r>
            <a:r>
              <a:rPr lang="en-US" sz="1400" dirty="0"/>
              <a:t>	</a:t>
            </a:r>
            <a:r>
              <a:rPr lang="en-US" sz="1400" dirty="0" smtClean="0"/>
              <a:t>                          100%                           24 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609600" y="5244883"/>
            <a:ext cx="800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Further Comments:</a:t>
            </a:r>
            <a:r>
              <a:rPr lang="en-US" sz="1600" dirty="0"/>
              <a:t>	</a:t>
            </a:r>
          </a:p>
          <a:p>
            <a:r>
              <a:rPr lang="en-US" sz="1600" dirty="0"/>
              <a:t>Flexible but likely 6-12 </a:t>
            </a:r>
            <a:r>
              <a:rPr lang="en-US" sz="1600" dirty="0" smtClean="0"/>
              <a:t>months.</a:t>
            </a:r>
            <a:r>
              <a:rPr lang="en-US" sz="1600" dirty="0"/>
              <a:t>	</a:t>
            </a:r>
          </a:p>
          <a:p>
            <a:r>
              <a:rPr lang="en-US" sz="1600" dirty="0"/>
              <a:t>We would hire for longer terms if intern </a:t>
            </a:r>
            <a:r>
              <a:rPr lang="en-US" sz="1600" dirty="0" smtClean="0"/>
              <a:t>available.</a:t>
            </a:r>
            <a:r>
              <a:rPr lang="en-US" sz="1600" dirty="0"/>
              <a:t>	</a:t>
            </a:r>
          </a:p>
          <a:p>
            <a:r>
              <a:rPr lang="en-US" sz="1600" dirty="0"/>
              <a:t>Hours are determined by the University to gain </a:t>
            </a:r>
            <a:r>
              <a:rPr lang="en-US" sz="1600" dirty="0" smtClean="0"/>
              <a:t>credit.</a:t>
            </a:r>
            <a:r>
              <a:rPr lang="en-US" sz="1600" dirty="0"/>
              <a:t>	</a:t>
            </a:r>
          </a:p>
          <a:p>
            <a:r>
              <a:rPr lang="en-US" sz="1600" dirty="0"/>
              <a:t>Not </a:t>
            </a:r>
            <a:r>
              <a:rPr lang="en-US" sz="1600" dirty="0" smtClean="0"/>
              <a:t>sure.</a:t>
            </a:r>
            <a:r>
              <a:rPr lang="en-US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7131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97922"/>
              </p:ext>
            </p:extLst>
          </p:nvPr>
        </p:nvGraphicFramePr>
        <p:xfrm>
          <a:off x="495300" y="1676400"/>
          <a:ext cx="81534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Question 6 </a:t>
            </a:r>
            <a:r>
              <a:rPr lang="en-US" sz="3200" dirty="0"/>
              <a:t>- What academic level student have you hired or are interested in hiring?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3657600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#        Answer</a:t>
            </a:r>
            <a:r>
              <a:rPr lang="en-US" sz="1600" dirty="0"/>
              <a:t>	</a:t>
            </a:r>
            <a:r>
              <a:rPr lang="en-US" sz="1600" dirty="0" smtClean="0"/>
              <a:t>                          %</a:t>
            </a:r>
            <a:r>
              <a:rPr lang="en-US" sz="1600" dirty="0"/>
              <a:t>	</a:t>
            </a:r>
            <a:r>
              <a:rPr lang="en-US" sz="1600" dirty="0" smtClean="0"/>
              <a:t>              Count</a:t>
            </a:r>
            <a:endParaRPr lang="en-US" sz="1600" dirty="0"/>
          </a:p>
          <a:p>
            <a:r>
              <a:rPr lang="en-US" sz="1600" dirty="0" smtClean="0"/>
              <a:t>1        Undergraduate</a:t>
            </a:r>
            <a:r>
              <a:rPr lang="en-US" sz="1600" dirty="0"/>
              <a:t>	</a:t>
            </a:r>
            <a:r>
              <a:rPr lang="en-US" sz="1600" dirty="0" smtClean="0"/>
              <a:t>                      37.04</a:t>
            </a:r>
            <a:r>
              <a:rPr lang="en-US" sz="1600" dirty="0"/>
              <a:t>	</a:t>
            </a:r>
            <a:r>
              <a:rPr lang="en-US" sz="1600" dirty="0" smtClean="0"/>
              <a:t>                 10</a:t>
            </a:r>
            <a:endParaRPr lang="en-US" sz="1600" dirty="0"/>
          </a:p>
          <a:p>
            <a:r>
              <a:rPr lang="en-US" sz="1600" dirty="0" smtClean="0"/>
              <a:t>2        MPA</a:t>
            </a:r>
            <a:r>
              <a:rPr lang="en-US" sz="1600" dirty="0"/>
              <a:t>	</a:t>
            </a:r>
            <a:r>
              <a:rPr lang="en-US" sz="1600" dirty="0" smtClean="0"/>
              <a:t>                                          44.44</a:t>
            </a:r>
            <a:r>
              <a:rPr lang="en-US" sz="1600" dirty="0"/>
              <a:t>	</a:t>
            </a:r>
            <a:r>
              <a:rPr lang="en-US" sz="1600" dirty="0" smtClean="0"/>
              <a:t>                 12</a:t>
            </a:r>
            <a:endParaRPr lang="en-US" sz="1600" dirty="0"/>
          </a:p>
          <a:p>
            <a:r>
              <a:rPr lang="en-US" sz="1600" dirty="0" smtClean="0"/>
              <a:t>3        Other </a:t>
            </a:r>
            <a:r>
              <a:rPr lang="en-US" sz="1600" dirty="0"/>
              <a:t>Graduate </a:t>
            </a:r>
            <a:r>
              <a:rPr lang="en-US" sz="1600" dirty="0" smtClean="0"/>
              <a:t>Degree        18.52</a:t>
            </a:r>
            <a:r>
              <a:rPr lang="en-US" sz="1600" dirty="0"/>
              <a:t>	</a:t>
            </a:r>
            <a:r>
              <a:rPr lang="en-US" sz="1600" dirty="0" smtClean="0"/>
              <a:t>                   5</a:t>
            </a:r>
            <a:endParaRPr lang="en-US" sz="1600" dirty="0"/>
          </a:p>
          <a:p>
            <a:r>
              <a:rPr lang="en-US" sz="1600" dirty="0"/>
              <a:t>	Total	</a:t>
            </a:r>
            <a:r>
              <a:rPr lang="en-US" sz="1600" dirty="0" smtClean="0"/>
              <a:t>                          100</a:t>
            </a:r>
            <a:r>
              <a:rPr lang="en-US" sz="1600" dirty="0"/>
              <a:t>%	</a:t>
            </a:r>
            <a:r>
              <a:rPr lang="en-US" sz="1600" dirty="0" smtClean="0"/>
              <a:t>                 27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32047" y="5143066"/>
            <a:ext cx="8077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Other Graduate Degree:</a:t>
            </a:r>
            <a:r>
              <a:rPr lang="en-US" sz="1600" dirty="0"/>
              <a:t>			</a:t>
            </a:r>
          </a:p>
          <a:p>
            <a:r>
              <a:rPr lang="en-US" sz="1400" dirty="0"/>
              <a:t>High School Diploma			</a:t>
            </a:r>
          </a:p>
          <a:p>
            <a:r>
              <a:rPr lang="en-US" sz="1400" dirty="0"/>
              <a:t>We have had both </a:t>
            </a:r>
            <a:r>
              <a:rPr lang="en-US" sz="1400" dirty="0" smtClean="0"/>
              <a:t>undergraduate </a:t>
            </a:r>
            <a:r>
              <a:rPr lang="en-US" sz="1400" dirty="0"/>
              <a:t>and MPA students as </a:t>
            </a:r>
            <a:r>
              <a:rPr lang="en-US" sz="1400" dirty="0" smtClean="0"/>
              <a:t>interns.</a:t>
            </a:r>
            <a:r>
              <a:rPr lang="en-US" sz="1400" dirty="0"/>
              <a:t>			</a:t>
            </a:r>
          </a:p>
          <a:p>
            <a:r>
              <a:rPr lang="en-US" sz="1400" dirty="0"/>
              <a:t>Planning, Engineering, Business, </a:t>
            </a:r>
            <a:r>
              <a:rPr lang="en-US" sz="1400" dirty="0" smtClean="0"/>
              <a:t>Marketing - </a:t>
            </a:r>
            <a:r>
              <a:rPr lang="en-US" sz="1400" dirty="0"/>
              <a:t>would be interested to know what else </a:t>
            </a:r>
            <a:r>
              <a:rPr lang="en-US" sz="1400" dirty="0" smtClean="0"/>
              <a:t>might be available. </a:t>
            </a:r>
            <a:endParaRPr lang="en-US" sz="1400" dirty="0"/>
          </a:p>
          <a:p>
            <a:r>
              <a:rPr lang="en-US" sz="1400" dirty="0" smtClean="0"/>
              <a:t>Any </a:t>
            </a:r>
            <a:r>
              <a:rPr lang="en-US" sz="1400" dirty="0"/>
              <a:t>related </a:t>
            </a:r>
            <a:r>
              <a:rPr lang="en-US" sz="1400" dirty="0" smtClean="0"/>
              <a:t>degree.</a:t>
            </a:r>
            <a:r>
              <a:rPr lang="en-US" sz="1400" dirty="0"/>
              <a:t>	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3111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086878"/>
              </p:ext>
            </p:extLst>
          </p:nvPr>
        </p:nvGraphicFramePr>
        <p:xfrm>
          <a:off x="902151" y="1752600"/>
          <a:ext cx="7624357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786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Question 7 </a:t>
            </a:r>
            <a:r>
              <a:rPr lang="en-US" sz="3600" dirty="0"/>
              <a:t>- What obstacles need to be overcome for you to hire an intern?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3505200"/>
            <a:ext cx="739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#        Answer</a:t>
            </a:r>
            <a:r>
              <a:rPr lang="en-US" sz="1400" dirty="0"/>
              <a:t>	</a:t>
            </a:r>
            <a:r>
              <a:rPr lang="en-US" sz="1400" dirty="0" smtClean="0"/>
              <a:t>                                                                         %</a:t>
            </a:r>
            <a:r>
              <a:rPr lang="en-US" sz="1400" dirty="0"/>
              <a:t>	Count</a:t>
            </a:r>
          </a:p>
          <a:p>
            <a:r>
              <a:rPr lang="en-US" sz="1400" dirty="0" smtClean="0"/>
              <a:t>1        Revenue </a:t>
            </a:r>
            <a:r>
              <a:rPr lang="en-US" sz="1400" dirty="0"/>
              <a:t>for pay	</a:t>
            </a:r>
            <a:r>
              <a:rPr lang="en-US" sz="1400" dirty="0" smtClean="0"/>
              <a:t>                                                                     26.09</a:t>
            </a:r>
            <a:r>
              <a:rPr lang="en-US" sz="1400" dirty="0"/>
              <a:t>	</a:t>
            </a:r>
            <a:r>
              <a:rPr lang="en-US" sz="1400" dirty="0" smtClean="0"/>
              <a:t>    12</a:t>
            </a:r>
            <a:endParaRPr lang="en-US" sz="1400" dirty="0"/>
          </a:p>
          <a:p>
            <a:r>
              <a:rPr lang="en-US" sz="1400" dirty="0" smtClean="0"/>
              <a:t>2        Lodging/Travel</a:t>
            </a:r>
            <a:r>
              <a:rPr lang="en-US" sz="1400" dirty="0"/>
              <a:t>	</a:t>
            </a:r>
            <a:r>
              <a:rPr lang="en-US" sz="1400" dirty="0" smtClean="0"/>
              <a:t>                                                                      17.39</a:t>
            </a:r>
            <a:r>
              <a:rPr lang="en-US" sz="1400" dirty="0"/>
              <a:t>	</a:t>
            </a:r>
            <a:r>
              <a:rPr lang="en-US" sz="1400" dirty="0" smtClean="0"/>
              <a:t>     8</a:t>
            </a:r>
            <a:endParaRPr lang="en-US" sz="1400" dirty="0"/>
          </a:p>
          <a:p>
            <a:r>
              <a:rPr lang="en-US" sz="1400" dirty="0" smtClean="0"/>
              <a:t>3        Understanding </a:t>
            </a:r>
            <a:r>
              <a:rPr lang="en-US" sz="1400" dirty="0"/>
              <a:t>role/job responsibilities for the </a:t>
            </a:r>
            <a:r>
              <a:rPr lang="en-US" sz="1400" dirty="0" smtClean="0"/>
              <a:t>intern    19.57</a:t>
            </a:r>
            <a:r>
              <a:rPr lang="en-US" sz="1400" dirty="0"/>
              <a:t>	</a:t>
            </a:r>
            <a:r>
              <a:rPr lang="en-US" sz="1400" dirty="0" smtClean="0"/>
              <a:t>     9</a:t>
            </a:r>
            <a:endParaRPr lang="en-US" sz="1400" dirty="0"/>
          </a:p>
          <a:p>
            <a:r>
              <a:rPr lang="en-US" sz="1400" dirty="0" smtClean="0"/>
              <a:t>4        Available </a:t>
            </a:r>
            <a:r>
              <a:rPr lang="en-US" sz="1400" dirty="0"/>
              <a:t>space in office for intern	</a:t>
            </a:r>
            <a:r>
              <a:rPr lang="en-US" sz="1400" dirty="0" smtClean="0"/>
              <a:t>                      17.39</a:t>
            </a:r>
            <a:r>
              <a:rPr lang="en-US" sz="1400" dirty="0"/>
              <a:t>	</a:t>
            </a:r>
            <a:r>
              <a:rPr lang="en-US" sz="1400" dirty="0" smtClean="0"/>
              <a:t>     8</a:t>
            </a:r>
            <a:endParaRPr lang="en-US" sz="1400" dirty="0"/>
          </a:p>
          <a:p>
            <a:r>
              <a:rPr lang="en-US" sz="1400" dirty="0" smtClean="0"/>
              <a:t>5        Don't </a:t>
            </a:r>
            <a:r>
              <a:rPr lang="en-US" sz="1400" dirty="0"/>
              <a:t>know how to locate and hire an </a:t>
            </a:r>
            <a:r>
              <a:rPr lang="en-US" sz="1400" dirty="0" smtClean="0"/>
              <a:t>intern</a:t>
            </a:r>
            <a:r>
              <a:rPr lang="en-US" sz="1400" dirty="0"/>
              <a:t> </a:t>
            </a:r>
            <a:r>
              <a:rPr lang="en-US" sz="1400" dirty="0" smtClean="0"/>
              <a:t>                     6.52</a:t>
            </a:r>
            <a:r>
              <a:rPr lang="en-US" sz="1400" dirty="0"/>
              <a:t>	</a:t>
            </a:r>
            <a:r>
              <a:rPr lang="en-US" sz="1400" dirty="0" smtClean="0"/>
              <a:t>     3</a:t>
            </a:r>
          </a:p>
          <a:p>
            <a:r>
              <a:rPr lang="en-US" sz="1400" dirty="0" smtClean="0"/>
              <a:t>6        Any other obstacles/issues	                                             13.04	     6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                                 Total</a:t>
            </a:r>
            <a:r>
              <a:rPr lang="en-US" sz="1400" dirty="0"/>
              <a:t>	</a:t>
            </a:r>
            <a:r>
              <a:rPr lang="en-US" sz="1400" dirty="0" smtClean="0"/>
              <a:t>                                                100</a:t>
            </a:r>
            <a:r>
              <a:rPr lang="en-US" sz="1400" dirty="0"/>
              <a:t>%	</a:t>
            </a:r>
            <a:r>
              <a:rPr lang="en-US" sz="1400" dirty="0" smtClean="0"/>
              <a:t>   46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376643" y="5181600"/>
            <a:ext cx="8151345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/>
              <a:t>Any other obstacles/issues:</a:t>
            </a:r>
            <a:r>
              <a:rPr lang="en-US" sz="1400" dirty="0"/>
              <a:t>		</a:t>
            </a:r>
          </a:p>
          <a:p>
            <a:r>
              <a:rPr lang="en-US" sz="1400" dirty="0"/>
              <a:t>Personnel Board		</a:t>
            </a:r>
          </a:p>
          <a:p>
            <a:r>
              <a:rPr lang="en-US" sz="1400" dirty="0"/>
              <a:t>Specifically housing during peak </a:t>
            </a:r>
            <a:r>
              <a:rPr lang="en-US" sz="1400" dirty="0" smtClean="0"/>
              <a:t>season.</a:t>
            </a:r>
            <a:r>
              <a:rPr lang="en-US" sz="1400" dirty="0"/>
              <a:t>		</a:t>
            </a:r>
          </a:p>
          <a:p>
            <a:r>
              <a:rPr lang="en-US" sz="1400" dirty="0"/>
              <a:t>Planning appropriate </a:t>
            </a:r>
            <a:r>
              <a:rPr lang="en-US" sz="1400" dirty="0" smtClean="0"/>
              <a:t>work.</a:t>
            </a:r>
            <a:r>
              <a:rPr lang="en-US" sz="1400" dirty="0"/>
              <a:t>		</a:t>
            </a:r>
          </a:p>
          <a:p>
            <a:r>
              <a:rPr lang="en-US" sz="1400" dirty="0"/>
              <a:t>Consent </a:t>
            </a:r>
            <a:r>
              <a:rPr lang="en-US" sz="1400" dirty="0" smtClean="0"/>
              <a:t>Decree.</a:t>
            </a:r>
            <a:r>
              <a:rPr lang="en-US" sz="1400" dirty="0"/>
              <a:t>		</a:t>
            </a:r>
          </a:p>
          <a:p>
            <a:r>
              <a:rPr lang="en-US" sz="1400" dirty="0"/>
              <a:t>City not large </a:t>
            </a:r>
            <a:r>
              <a:rPr lang="en-US" sz="1400" dirty="0" smtClean="0"/>
              <a:t>enough </a:t>
            </a:r>
            <a:r>
              <a:rPr lang="en-US" sz="1400" dirty="0"/>
              <a:t>to allow the intern the </a:t>
            </a:r>
            <a:r>
              <a:rPr lang="en-US" sz="1400" dirty="0" smtClean="0"/>
              <a:t>opportunity </a:t>
            </a:r>
            <a:r>
              <a:rPr lang="en-US" sz="1400" dirty="0"/>
              <a:t>to </a:t>
            </a:r>
            <a:r>
              <a:rPr lang="en-US" sz="1400" dirty="0" smtClean="0"/>
              <a:t>shadow.</a:t>
            </a:r>
            <a:r>
              <a:rPr lang="en-US" sz="1400" dirty="0"/>
              <a:t>		</a:t>
            </a:r>
          </a:p>
          <a:p>
            <a:r>
              <a:rPr lang="en-US" sz="1400" dirty="0" smtClean="0"/>
              <a:t>Summers </a:t>
            </a:r>
            <a:r>
              <a:rPr lang="en-US" sz="1400" dirty="0"/>
              <a:t>are harder to find </a:t>
            </a:r>
            <a:r>
              <a:rPr lang="en-US" sz="1400" dirty="0" smtClean="0"/>
              <a:t>housing.</a:t>
            </a:r>
            <a:r>
              <a:rPr lang="en-US" sz="1400" dirty="0"/>
              <a:t>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5318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The job responsibilities would involve policy research and </a:t>
            </a:r>
            <a:r>
              <a:rPr lang="en-US" sz="3500" dirty="0" smtClean="0">
                <a:solidFill>
                  <a:srgbClr val="002060"/>
                </a:solidFill>
              </a:rPr>
              <a:t>drafting </a:t>
            </a:r>
            <a:r>
              <a:rPr lang="en-US" sz="3500" dirty="0">
                <a:solidFill>
                  <a:srgbClr val="002060"/>
                </a:solidFill>
              </a:rPr>
              <a:t>proposed </a:t>
            </a:r>
            <a:r>
              <a:rPr lang="en-US" sz="3500" dirty="0" smtClean="0">
                <a:solidFill>
                  <a:srgbClr val="002060"/>
                </a:solidFill>
              </a:rPr>
              <a:t>policies.</a:t>
            </a:r>
            <a:endParaRPr lang="en-US" sz="35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We currently sponsor university fellowships for students from AU </a:t>
            </a:r>
            <a:r>
              <a:rPr lang="en-US" sz="3500" dirty="0" smtClean="0">
                <a:solidFill>
                  <a:srgbClr val="002060"/>
                </a:solidFill>
              </a:rPr>
              <a:t>MPA.</a:t>
            </a:r>
            <a:r>
              <a:rPr lang="en-US" sz="3500" dirty="0">
                <a:solidFill>
                  <a:srgbClr val="002060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Various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>
                <a:solidFill>
                  <a:srgbClr val="002060"/>
                </a:solidFill>
              </a:rPr>
              <a:t>Follow up </a:t>
            </a:r>
            <a:r>
              <a:rPr lang="en-US" sz="3500" dirty="0">
                <a:solidFill>
                  <a:srgbClr val="002060"/>
                </a:solidFill>
              </a:rPr>
              <a:t>call, analyze accounts for possible audit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Administration/Clerical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Administrative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Communications coordinator and researcher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Assisting the </a:t>
            </a:r>
            <a:r>
              <a:rPr lang="en-US" sz="3500" dirty="0" smtClean="0">
                <a:solidFill>
                  <a:srgbClr val="002060"/>
                </a:solidFill>
              </a:rPr>
              <a:t>City </a:t>
            </a:r>
            <a:r>
              <a:rPr lang="en-US" sz="3500" dirty="0">
                <a:solidFill>
                  <a:srgbClr val="002060"/>
                </a:solidFill>
              </a:rPr>
              <a:t>E</a:t>
            </a:r>
            <a:r>
              <a:rPr lang="en-US" sz="3500" dirty="0" smtClean="0">
                <a:solidFill>
                  <a:srgbClr val="002060"/>
                </a:solidFill>
              </a:rPr>
              <a:t>ngineer</a:t>
            </a:r>
            <a:r>
              <a:rPr lang="en-US" sz="3500" dirty="0">
                <a:solidFill>
                  <a:srgbClr val="002060"/>
                </a:solidFill>
              </a:rPr>
              <a:t>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Problem solving, public relations, social media outreach, staff support, media </a:t>
            </a:r>
            <a:r>
              <a:rPr lang="en-US" sz="3500" dirty="0" smtClean="0">
                <a:solidFill>
                  <a:srgbClr val="002060"/>
                </a:solidFill>
              </a:rPr>
              <a:t>assistance</a:t>
            </a:r>
            <a:endParaRPr lang="en-US" sz="35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General office work, meeting public, answering phone, taking job </a:t>
            </a:r>
            <a:r>
              <a:rPr lang="en-US" sz="3500" dirty="0" smtClean="0">
                <a:solidFill>
                  <a:srgbClr val="002060"/>
                </a:solidFill>
              </a:rPr>
              <a:t>applications</a:t>
            </a:r>
            <a:r>
              <a:rPr lang="en-US" sz="3500" dirty="0">
                <a:solidFill>
                  <a:srgbClr val="002060"/>
                </a:solidFill>
              </a:rPr>
              <a:t>, </a:t>
            </a:r>
            <a:r>
              <a:rPr lang="en-US" sz="3500" dirty="0" smtClean="0">
                <a:solidFill>
                  <a:srgbClr val="002060"/>
                </a:solidFill>
              </a:rPr>
              <a:t>assisting </a:t>
            </a:r>
            <a:r>
              <a:rPr lang="en-US" sz="3500" dirty="0">
                <a:solidFill>
                  <a:srgbClr val="002060"/>
                </a:solidFill>
              </a:rPr>
              <a:t>surveyor, light accounting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Special Projects, </a:t>
            </a:r>
            <a:r>
              <a:rPr lang="en-US" sz="3500" dirty="0" smtClean="0">
                <a:solidFill>
                  <a:srgbClr val="002060"/>
                </a:solidFill>
              </a:rPr>
              <a:t>shadowing</a:t>
            </a:r>
            <a:r>
              <a:rPr lang="en-US" sz="3500" dirty="0">
                <a:solidFill>
                  <a:srgbClr val="002060"/>
                </a:solidFill>
              </a:rPr>
              <a:t>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Clerical and </a:t>
            </a:r>
            <a:r>
              <a:rPr lang="en-US" sz="3500" dirty="0" smtClean="0">
                <a:solidFill>
                  <a:srgbClr val="002060"/>
                </a:solidFill>
              </a:rPr>
              <a:t>research</a:t>
            </a:r>
            <a:r>
              <a:rPr lang="en-US" sz="3500" dirty="0">
                <a:solidFill>
                  <a:srgbClr val="002060"/>
                </a:solidFill>
              </a:rPr>
              <a:t>		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>
                <a:solidFill>
                  <a:srgbClr val="002060"/>
                </a:solidFill>
              </a:rPr>
              <a:t>Administrative skill development, decision making with leadership team, </a:t>
            </a:r>
            <a:r>
              <a:rPr lang="en-US" sz="3500" dirty="0" smtClean="0">
                <a:solidFill>
                  <a:srgbClr val="002060"/>
                </a:solidFill>
              </a:rPr>
              <a:t>technology</a:t>
            </a:r>
            <a:endParaRPr lang="en-US" sz="35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500" dirty="0" smtClean="0">
                <a:solidFill>
                  <a:srgbClr val="002060"/>
                </a:solidFill>
              </a:rPr>
              <a:t>       related </a:t>
            </a:r>
            <a:r>
              <a:rPr lang="en-US" sz="3500" dirty="0">
                <a:solidFill>
                  <a:srgbClr val="002060"/>
                </a:solidFill>
              </a:rPr>
              <a:t>projects</a:t>
            </a:r>
            <a:r>
              <a:rPr lang="en-US" sz="3500" dirty="0">
                <a:solidFill>
                  <a:schemeClr val="tx1"/>
                </a:solidFill>
              </a:rPr>
              <a:t>	</a:t>
            </a: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Question 8 - Provide an explanation of job responsibilities that would be available for an intern in your organization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2907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898</TotalTime>
  <Words>825</Words>
  <Application>Microsoft Office PowerPoint</Application>
  <PresentationFormat>On-screen Show (4:3)</PresentationFormat>
  <Paragraphs>288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Candara</vt:lpstr>
      <vt:lpstr>Narkisim</vt:lpstr>
      <vt:lpstr>Symbol</vt:lpstr>
      <vt:lpstr>Wingdings</vt:lpstr>
      <vt:lpstr>Waveform</vt:lpstr>
      <vt:lpstr>STUDENT INTERNSHIP DATA and GUIDELINES </vt:lpstr>
      <vt:lpstr> Question 1 ‐ Have you or your agency ever hired an intern? </vt:lpstr>
      <vt:lpstr>Question 2 - Do you work with a  city or county?</vt:lpstr>
      <vt:lpstr>Question 3 - Is your organization  rural or urban?</vt:lpstr>
      <vt:lpstr>Question 4 - Would you be able to offer pay for an intern?</vt:lpstr>
      <vt:lpstr>Question 5 - How long did the intern work or how long would you be able to have an intern?</vt:lpstr>
      <vt:lpstr>Question 6 - What academic level student have you hired or are interested in hiring?</vt:lpstr>
      <vt:lpstr>Question 7 - What obstacles need to be overcome for you to hire an intern? </vt:lpstr>
      <vt:lpstr>Question 8 - Provide an explanation of job responsibilities that would be available for an intern in your organization</vt:lpstr>
      <vt:lpstr>   Question 9 – Has your organization ever hired an intern into a full-time position when the internship was completed?     </vt:lpstr>
      <vt:lpstr> Question 10 - Was the intern or would an intern be able to work for your agency in a full time or  part time status?     </vt:lpstr>
      <vt:lpstr>Question 11 – What information do you need in order to hire or consider hiring an intern? </vt:lpstr>
      <vt:lpstr>Question 12 – If offering pay, how much have you or would you pay per month? </vt:lpstr>
      <vt:lpstr>SO? WHAT IF I WANT TO HOST AN INTERN?</vt:lpstr>
      <vt:lpstr>Internship Duties</vt:lpstr>
      <vt:lpstr>Time Frame and Compensation</vt:lpstr>
      <vt:lpstr>Mountain Brook Internships</vt:lpstr>
      <vt:lpstr>Mountain Brook Internships</vt:lpstr>
      <vt:lpstr>Mountain Brook Internships</vt:lpstr>
      <vt:lpstr>Mountain Brook Internships</vt:lpstr>
      <vt:lpstr>Mountain Brook Internships</vt:lpstr>
      <vt:lpstr>Resources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INTERNSHIP DATA</dc:title>
  <dc:creator>Janet Forbes</dc:creator>
  <cp:lastModifiedBy>Julia Heflin</cp:lastModifiedBy>
  <cp:revision>52</cp:revision>
  <cp:lastPrinted>2017-05-09T20:04:48Z</cp:lastPrinted>
  <dcterms:created xsi:type="dcterms:W3CDTF">2017-04-25T16:06:06Z</dcterms:created>
  <dcterms:modified xsi:type="dcterms:W3CDTF">2017-05-16T12:21:25Z</dcterms:modified>
</cp:coreProperties>
</file>